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0"/>
  </p:notesMasterIdLst>
  <p:handoutMasterIdLst>
    <p:handoutMasterId r:id="rId21"/>
  </p:handoutMasterIdLst>
  <p:sldIdLst>
    <p:sldId id="277" r:id="rId2"/>
    <p:sldId id="301" r:id="rId3"/>
    <p:sldId id="302" r:id="rId4"/>
    <p:sldId id="304" r:id="rId5"/>
    <p:sldId id="305" r:id="rId6"/>
    <p:sldId id="306" r:id="rId7"/>
    <p:sldId id="307" r:id="rId8"/>
    <p:sldId id="309" r:id="rId9"/>
    <p:sldId id="310" r:id="rId10"/>
    <p:sldId id="308" r:id="rId11"/>
    <p:sldId id="317" r:id="rId12"/>
    <p:sldId id="311" r:id="rId13"/>
    <p:sldId id="315" r:id="rId14"/>
    <p:sldId id="312" r:id="rId15"/>
    <p:sldId id="314" r:id="rId16"/>
    <p:sldId id="316" r:id="rId17"/>
    <p:sldId id="295" r:id="rId18"/>
    <p:sldId id="27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482F"/>
    <a:srgbClr val="6A8BAD"/>
    <a:srgbClr val="000000"/>
    <a:srgbClr val="01AC50"/>
    <a:srgbClr val="FFC000"/>
    <a:srgbClr val="2C3E50"/>
    <a:srgbClr val="454D51"/>
    <a:srgbClr val="6C7074"/>
    <a:srgbClr val="4E5255"/>
    <a:srgbClr val="8790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3"/>
    <p:restoredTop sz="93681" autoAdjust="0"/>
  </p:normalViewPr>
  <p:slideViewPr>
    <p:cSldViewPr snapToGrid="0">
      <p:cViewPr varScale="1">
        <p:scale>
          <a:sx n="118" d="100"/>
          <a:sy n="118" d="100"/>
        </p:scale>
        <p:origin x="344" y="208"/>
      </p:cViewPr>
      <p:guideLst/>
    </p:cSldViewPr>
  </p:slideViewPr>
  <p:notesTextViewPr>
    <p:cViewPr>
      <p:scale>
        <a:sx n="1" d="1"/>
        <a:sy n="1" d="1"/>
      </p:scale>
      <p:origin x="0" y="0"/>
    </p:cViewPr>
  </p:notesTextViewPr>
  <p:notesViewPr>
    <p:cSldViewPr snapToGrid="0">
      <p:cViewPr varScale="1">
        <p:scale>
          <a:sx n="57" d="100"/>
          <a:sy n="57" d="100"/>
        </p:scale>
        <p:origin x="2808" y="4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1">
                  <a:shade val="58000"/>
                </a:schemeClr>
              </a:solidFill>
              <a:ln w="19050">
                <a:noFill/>
              </a:ln>
              <a:effectLst/>
            </c:spPr>
            <c:extLst>
              <c:ext xmlns:c16="http://schemas.microsoft.com/office/drawing/2014/chart" uri="{C3380CC4-5D6E-409C-BE32-E72D297353CC}">
                <c16:uniqueId val="{00000001-1DC9-47A9-9A55-E715D829A029}"/>
              </c:ext>
            </c:extLst>
          </c:dPt>
          <c:dPt>
            <c:idx val="1"/>
            <c:bubble3D val="0"/>
            <c:spPr>
              <a:solidFill>
                <a:schemeClr val="accent1">
                  <a:shade val="86000"/>
                </a:schemeClr>
              </a:solidFill>
              <a:ln w="19050">
                <a:noFill/>
              </a:ln>
              <a:effectLst/>
            </c:spPr>
            <c:extLst>
              <c:ext xmlns:c16="http://schemas.microsoft.com/office/drawing/2014/chart" uri="{C3380CC4-5D6E-409C-BE32-E72D297353CC}">
                <c16:uniqueId val="{00000003-1DC9-47A9-9A55-E715D829A029}"/>
              </c:ext>
            </c:extLst>
          </c:dPt>
          <c:dPt>
            <c:idx val="2"/>
            <c:bubble3D val="0"/>
            <c:spPr>
              <a:solidFill>
                <a:schemeClr val="accent1">
                  <a:tint val="86000"/>
                </a:schemeClr>
              </a:solidFill>
              <a:ln w="19050">
                <a:noFill/>
              </a:ln>
              <a:effectLst/>
            </c:spPr>
            <c:extLst>
              <c:ext xmlns:c16="http://schemas.microsoft.com/office/drawing/2014/chart" uri="{C3380CC4-5D6E-409C-BE32-E72D297353CC}">
                <c16:uniqueId val="{00000005-1DC9-47A9-9A55-E715D829A029}"/>
              </c:ext>
            </c:extLst>
          </c:dPt>
          <c:dPt>
            <c:idx val="3"/>
            <c:bubble3D val="0"/>
            <c:spPr>
              <a:solidFill>
                <a:schemeClr val="accent1">
                  <a:tint val="58000"/>
                </a:schemeClr>
              </a:solidFill>
              <a:ln w="19050">
                <a:noFill/>
              </a:ln>
              <a:effectLst/>
            </c:spPr>
            <c:extLst>
              <c:ext xmlns:c16="http://schemas.microsoft.com/office/drawing/2014/chart" uri="{C3380CC4-5D6E-409C-BE32-E72D297353CC}">
                <c16:uniqueId val="{00000007-1DC9-47A9-9A55-E715D829A029}"/>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1DC9-47A9-9A55-E715D829A029}"/>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4">
                  <a:shade val="58000"/>
                </a:schemeClr>
              </a:solidFill>
              <a:ln w="19050">
                <a:noFill/>
              </a:ln>
              <a:effectLst/>
            </c:spPr>
            <c:extLst>
              <c:ext xmlns:c16="http://schemas.microsoft.com/office/drawing/2014/chart" uri="{C3380CC4-5D6E-409C-BE32-E72D297353CC}">
                <c16:uniqueId val="{00000001-943A-4E95-8109-85184AC67949}"/>
              </c:ext>
            </c:extLst>
          </c:dPt>
          <c:dPt>
            <c:idx val="1"/>
            <c:bubble3D val="0"/>
            <c:spPr>
              <a:solidFill>
                <a:schemeClr val="accent4">
                  <a:shade val="86000"/>
                </a:schemeClr>
              </a:solidFill>
              <a:ln w="19050">
                <a:noFill/>
              </a:ln>
              <a:effectLst/>
            </c:spPr>
            <c:extLst>
              <c:ext xmlns:c16="http://schemas.microsoft.com/office/drawing/2014/chart" uri="{C3380CC4-5D6E-409C-BE32-E72D297353CC}">
                <c16:uniqueId val="{00000003-943A-4E95-8109-85184AC67949}"/>
              </c:ext>
            </c:extLst>
          </c:dPt>
          <c:dPt>
            <c:idx val="2"/>
            <c:bubble3D val="0"/>
            <c:spPr>
              <a:solidFill>
                <a:schemeClr val="accent4">
                  <a:tint val="86000"/>
                </a:schemeClr>
              </a:solidFill>
              <a:ln w="19050">
                <a:noFill/>
              </a:ln>
              <a:effectLst/>
            </c:spPr>
            <c:extLst>
              <c:ext xmlns:c16="http://schemas.microsoft.com/office/drawing/2014/chart" uri="{C3380CC4-5D6E-409C-BE32-E72D297353CC}">
                <c16:uniqueId val="{00000005-943A-4E95-8109-85184AC67949}"/>
              </c:ext>
            </c:extLst>
          </c:dPt>
          <c:dPt>
            <c:idx val="3"/>
            <c:bubble3D val="0"/>
            <c:spPr>
              <a:solidFill>
                <a:schemeClr val="accent4">
                  <a:tint val="58000"/>
                </a:schemeClr>
              </a:solidFill>
              <a:ln w="19050">
                <a:noFill/>
              </a:ln>
              <a:effectLst/>
            </c:spPr>
            <c:extLst>
              <c:ext xmlns:c16="http://schemas.microsoft.com/office/drawing/2014/chart" uri="{C3380CC4-5D6E-409C-BE32-E72D297353CC}">
                <c16:uniqueId val="{00000007-943A-4E95-8109-85184AC67949}"/>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943A-4E95-8109-85184AC67949}"/>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2">
                  <a:shade val="58000"/>
                </a:schemeClr>
              </a:solidFill>
              <a:ln w="19050">
                <a:noFill/>
              </a:ln>
              <a:effectLst/>
            </c:spPr>
            <c:extLst>
              <c:ext xmlns:c16="http://schemas.microsoft.com/office/drawing/2014/chart" uri="{C3380CC4-5D6E-409C-BE32-E72D297353CC}">
                <c16:uniqueId val="{00000001-EDB9-4AF7-AA76-D47AA74D21BA}"/>
              </c:ext>
            </c:extLst>
          </c:dPt>
          <c:dPt>
            <c:idx val="1"/>
            <c:bubble3D val="0"/>
            <c:spPr>
              <a:solidFill>
                <a:schemeClr val="accent2">
                  <a:shade val="86000"/>
                </a:schemeClr>
              </a:solidFill>
              <a:ln w="19050">
                <a:noFill/>
              </a:ln>
              <a:effectLst/>
            </c:spPr>
            <c:extLst>
              <c:ext xmlns:c16="http://schemas.microsoft.com/office/drawing/2014/chart" uri="{C3380CC4-5D6E-409C-BE32-E72D297353CC}">
                <c16:uniqueId val="{00000003-EDB9-4AF7-AA76-D47AA74D21BA}"/>
              </c:ext>
            </c:extLst>
          </c:dPt>
          <c:dPt>
            <c:idx val="2"/>
            <c:bubble3D val="0"/>
            <c:spPr>
              <a:solidFill>
                <a:schemeClr val="accent2">
                  <a:tint val="86000"/>
                </a:schemeClr>
              </a:solidFill>
              <a:ln w="19050">
                <a:noFill/>
              </a:ln>
              <a:effectLst/>
            </c:spPr>
            <c:extLst>
              <c:ext xmlns:c16="http://schemas.microsoft.com/office/drawing/2014/chart" uri="{C3380CC4-5D6E-409C-BE32-E72D297353CC}">
                <c16:uniqueId val="{00000005-EDB9-4AF7-AA76-D47AA74D21BA}"/>
              </c:ext>
            </c:extLst>
          </c:dPt>
          <c:dPt>
            <c:idx val="3"/>
            <c:bubble3D val="0"/>
            <c:spPr>
              <a:solidFill>
                <a:schemeClr val="accent2">
                  <a:tint val="58000"/>
                </a:schemeClr>
              </a:solidFill>
              <a:ln w="19050">
                <a:noFill/>
              </a:ln>
              <a:effectLst/>
            </c:spPr>
            <c:extLst>
              <c:ext xmlns:c16="http://schemas.microsoft.com/office/drawing/2014/chart" uri="{C3380CC4-5D6E-409C-BE32-E72D297353CC}">
                <c16:uniqueId val="{00000007-EDB9-4AF7-AA76-D47AA74D21BA}"/>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EDB9-4AF7-AA76-D47AA74D21BA}"/>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hade val="58000"/>
                </a:schemeClr>
              </a:solidFill>
              <a:ln w="19050">
                <a:noFill/>
              </a:ln>
              <a:effectLst/>
            </c:spPr>
            <c:extLst>
              <c:ext xmlns:c16="http://schemas.microsoft.com/office/drawing/2014/chart" uri="{C3380CC4-5D6E-409C-BE32-E72D297353CC}">
                <c16:uniqueId val="{00000001-D8ED-41B7-B4C4-28A86CB5C3DE}"/>
              </c:ext>
            </c:extLst>
          </c:dPt>
          <c:dPt>
            <c:idx val="1"/>
            <c:bubble3D val="0"/>
            <c:spPr>
              <a:solidFill>
                <a:schemeClr val="accent5">
                  <a:shade val="86000"/>
                </a:schemeClr>
              </a:solidFill>
              <a:ln w="19050">
                <a:noFill/>
              </a:ln>
              <a:effectLst/>
            </c:spPr>
            <c:extLst>
              <c:ext xmlns:c16="http://schemas.microsoft.com/office/drawing/2014/chart" uri="{C3380CC4-5D6E-409C-BE32-E72D297353CC}">
                <c16:uniqueId val="{00000003-D8ED-41B7-B4C4-28A86CB5C3DE}"/>
              </c:ext>
            </c:extLst>
          </c:dPt>
          <c:dPt>
            <c:idx val="2"/>
            <c:bubble3D val="0"/>
            <c:spPr>
              <a:solidFill>
                <a:schemeClr val="accent5">
                  <a:tint val="86000"/>
                </a:schemeClr>
              </a:solidFill>
              <a:ln w="19050">
                <a:noFill/>
              </a:ln>
              <a:effectLst/>
            </c:spPr>
            <c:extLst>
              <c:ext xmlns:c16="http://schemas.microsoft.com/office/drawing/2014/chart" uri="{C3380CC4-5D6E-409C-BE32-E72D297353CC}">
                <c16:uniqueId val="{00000005-D8ED-41B7-B4C4-28A86CB5C3DE}"/>
              </c:ext>
            </c:extLst>
          </c:dPt>
          <c:dPt>
            <c:idx val="3"/>
            <c:bubble3D val="0"/>
            <c:spPr>
              <a:solidFill>
                <a:schemeClr val="accent5">
                  <a:tint val="58000"/>
                </a:schemeClr>
              </a:solidFill>
              <a:ln w="19050">
                <a:noFill/>
              </a:ln>
              <a:effectLst/>
            </c:spPr>
            <c:extLst>
              <c:ext xmlns:c16="http://schemas.microsoft.com/office/drawing/2014/chart" uri="{C3380CC4-5D6E-409C-BE32-E72D297353CC}">
                <c16:uniqueId val="{00000007-D8ED-41B7-B4C4-28A86CB5C3DE}"/>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D8ED-41B7-B4C4-28A86CB5C3D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1">
                  <a:shade val="58000"/>
                </a:schemeClr>
              </a:solidFill>
              <a:ln w="19050">
                <a:noFill/>
              </a:ln>
              <a:effectLst/>
            </c:spPr>
            <c:extLst>
              <c:ext xmlns:c16="http://schemas.microsoft.com/office/drawing/2014/chart" uri="{C3380CC4-5D6E-409C-BE32-E72D297353CC}">
                <c16:uniqueId val="{00000001-1DC9-47A9-9A55-E715D829A029}"/>
              </c:ext>
            </c:extLst>
          </c:dPt>
          <c:dPt>
            <c:idx val="1"/>
            <c:bubble3D val="0"/>
            <c:spPr>
              <a:solidFill>
                <a:schemeClr val="accent1">
                  <a:shade val="86000"/>
                </a:schemeClr>
              </a:solidFill>
              <a:ln w="19050">
                <a:noFill/>
              </a:ln>
              <a:effectLst/>
            </c:spPr>
            <c:extLst>
              <c:ext xmlns:c16="http://schemas.microsoft.com/office/drawing/2014/chart" uri="{C3380CC4-5D6E-409C-BE32-E72D297353CC}">
                <c16:uniqueId val="{00000003-1DC9-47A9-9A55-E715D829A029}"/>
              </c:ext>
            </c:extLst>
          </c:dPt>
          <c:dPt>
            <c:idx val="2"/>
            <c:bubble3D val="0"/>
            <c:spPr>
              <a:solidFill>
                <a:schemeClr val="accent1">
                  <a:tint val="86000"/>
                </a:schemeClr>
              </a:solidFill>
              <a:ln w="19050">
                <a:noFill/>
              </a:ln>
              <a:effectLst/>
            </c:spPr>
            <c:extLst>
              <c:ext xmlns:c16="http://schemas.microsoft.com/office/drawing/2014/chart" uri="{C3380CC4-5D6E-409C-BE32-E72D297353CC}">
                <c16:uniqueId val="{00000005-1DC9-47A9-9A55-E715D829A029}"/>
              </c:ext>
            </c:extLst>
          </c:dPt>
          <c:dPt>
            <c:idx val="3"/>
            <c:bubble3D val="0"/>
            <c:spPr>
              <a:solidFill>
                <a:schemeClr val="accent1">
                  <a:tint val="58000"/>
                </a:schemeClr>
              </a:solidFill>
              <a:ln w="19050">
                <a:noFill/>
              </a:ln>
              <a:effectLst/>
            </c:spPr>
            <c:extLst>
              <c:ext xmlns:c16="http://schemas.microsoft.com/office/drawing/2014/chart" uri="{C3380CC4-5D6E-409C-BE32-E72D297353CC}">
                <c16:uniqueId val="{00000007-1DC9-47A9-9A55-E715D829A029}"/>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1DC9-47A9-9A55-E715D829A029}"/>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2">
                  <a:shade val="58000"/>
                </a:schemeClr>
              </a:solidFill>
              <a:ln w="19050">
                <a:noFill/>
              </a:ln>
              <a:effectLst/>
            </c:spPr>
            <c:extLst>
              <c:ext xmlns:c16="http://schemas.microsoft.com/office/drawing/2014/chart" uri="{C3380CC4-5D6E-409C-BE32-E72D297353CC}">
                <c16:uniqueId val="{00000001-EDB9-4AF7-AA76-D47AA74D21BA}"/>
              </c:ext>
            </c:extLst>
          </c:dPt>
          <c:dPt>
            <c:idx val="1"/>
            <c:bubble3D val="0"/>
            <c:spPr>
              <a:solidFill>
                <a:schemeClr val="accent2">
                  <a:shade val="86000"/>
                </a:schemeClr>
              </a:solidFill>
              <a:ln w="19050">
                <a:noFill/>
              </a:ln>
              <a:effectLst/>
            </c:spPr>
            <c:extLst>
              <c:ext xmlns:c16="http://schemas.microsoft.com/office/drawing/2014/chart" uri="{C3380CC4-5D6E-409C-BE32-E72D297353CC}">
                <c16:uniqueId val="{00000003-EDB9-4AF7-AA76-D47AA74D21BA}"/>
              </c:ext>
            </c:extLst>
          </c:dPt>
          <c:dPt>
            <c:idx val="2"/>
            <c:bubble3D val="0"/>
            <c:spPr>
              <a:solidFill>
                <a:schemeClr val="accent2">
                  <a:tint val="86000"/>
                </a:schemeClr>
              </a:solidFill>
              <a:ln w="19050">
                <a:noFill/>
              </a:ln>
              <a:effectLst/>
            </c:spPr>
            <c:extLst>
              <c:ext xmlns:c16="http://schemas.microsoft.com/office/drawing/2014/chart" uri="{C3380CC4-5D6E-409C-BE32-E72D297353CC}">
                <c16:uniqueId val="{00000005-EDB9-4AF7-AA76-D47AA74D21BA}"/>
              </c:ext>
            </c:extLst>
          </c:dPt>
          <c:dPt>
            <c:idx val="3"/>
            <c:bubble3D val="0"/>
            <c:spPr>
              <a:solidFill>
                <a:schemeClr val="accent2">
                  <a:tint val="58000"/>
                </a:schemeClr>
              </a:solidFill>
              <a:ln w="19050">
                <a:noFill/>
              </a:ln>
              <a:effectLst/>
            </c:spPr>
            <c:extLst>
              <c:ext xmlns:c16="http://schemas.microsoft.com/office/drawing/2014/chart" uri="{C3380CC4-5D6E-409C-BE32-E72D297353CC}">
                <c16:uniqueId val="{00000007-EDB9-4AF7-AA76-D47AA74D21BA}"/>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EDB9-4AF7-AA76-D47AA74D21BA}"/>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pieChart>
        <c:varyColors val="1"/>
        <c:ser>
          <c:idx val="0"/>
          <c:order val="0"/>
          <c:tx>
            <c:strRef>
              <c:f>Sheet1!$B$1</c:f>
              <c:strCache>
                <c:ptCount val="1"/>
                <c:pt idx="0">
                  <c:v>Sales</c:v>
                </c:pt>
              </c:strCache>
            </c:strRef>
          </c:tx>
          <c:spPr>
            <a:ln>
              <a:noFill/>
            </a:ln>
          </c:spPr>
          <c:dPt>
            <c:idx val="0"/>
            <c:bubble3D val="0"/>
            <c:spPr>
              <a:solidFill>
                <a:schemeClr val="accent5">
                  <a:shade val="58000"/>
                </a:schemeClr>
              </a:solidFill>
              <a:ln w="19050">
                <a:noFill/>
              </a:ln>
              <a:effectLst/>
            </c:spPr>
            <c:extLst>
              <c:ext xmlns:c16="http://schemas.microsoft.com/office/drawing/2014/chart" uri="{C3380CC4-5D6E-409C-BE32-E72D297353CC}">
                <c16:uniqueId val="{00000001-D8ED-41B7-B4C4-28A86CB5C3DE}"/>
              </c:ext>
            </c:extLst>
          </c:dPt>
          <c:dPt>
            <c:idx val="1"/>
            <c:bubble3D val="0"/>
            <c:spPr>
              <a:solidFill>
                <a:schemeClr val="accent5">
                  <a:shade val="86000"/>
                </a:schemeClr>
              </a:solidFill>
              <a:ln w="19050">
                <a:noFill/>
              </a:ln>
              <a:effectLst/>
            </c:spPr>
            <c:extLst>
              <c:ext xmlns:c16="http://schemas.microsoft.com/office/drawing/2014/chart" uri="{C3380CC4-5D6E-409C-BE32-E72D297353CC}">
                <c16:uniqueId val="{00000003-D8ED-41B7-B4C4-28A86CB5C3DE}"/>
              </c:ext>
            </c:extLst>
          </c:dPt>
          <c:dPt>
            <c:idx val="2"/>
            <c:bubble3D val="0"/>
            <c:spPr>
              <a:solidFill>
                <a:schemeClr val="accent5">
                  <a:tint val="86000"/>
                </a:schemeClr>
              </a:solidFill>
              <a:ln w="19050">
                <a:noFill/>
              </a:ln>
              <a:effectLst/>
            </c:spPr>
            <c:extLst>
              <c:ext xmlns:c16="http://schemas.microsoft.com/office/drawing/2014/chart" uri="{C3380CC4-5D6E-409C-BE32-E72D297353CC}">
                <c16:uniqueId val="{00000005-D8ED-41B7-B4C4-28A86CB5C3DE}"/>
              </c:ext>
            </c:extLst>
          </c:dPt>
          <c:dPt>
            <c:idx val="3"/>
            <c:bubble3D val="0"/>
            <c:spPr>
              <a:solidFill>
                <a:schemeClr val="accent5">
                  <a:tint val="58000"/>
                </a:schemeClr>
              </a:solidFill>
              <a:ln w="19050">
                <a:noFill/>
              </a:ln>
              <a:effectLst/>
            </c:spPr>
            <c:extLst>
              <c:ext xmlns:c16="http://schemas.microsoft.com/office/drawing/2014/chart" uri="{C3380CC4-5D6E-409C-BE32-E72D297353CC}">
                <c16:uniqueId val="{00000007-D8ED-41B7-B4C4-28A86CB5C3DE}"/>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8-D8ED-41B7-B4C4-28A86CB5C3DE}"/>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7">
  <a:schemeClr val="accent4"/>
</cs:colorStyle>
</file>

<file path=ppt/charts/colors3.xml><?xml version="1.0" encoding="utf-8"?>
<cs:colorStyle xmlns:cs="http://schemas.microsoft.com/office/drawing/2012/chartStyle" xmlns:a="http://schemas.openxmlformats.org/drawingml/2006/main" meth="withinLinear" id="15">
  <a:schemeClr val="accent2"/>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withinLinear" id="15">
  <a:schemeClr val="accent2"/>
</cs:colorStyle>
</file>

<file path=ppt/charts/colors7.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727729-472E-40CB-B890-B0A05F2D6D41}" type="datetimeFigureOut">
              <a:rPr lang="en-IN" smtClean="0"/>
              <a:t>04/04/19</a:t>
            </a:fld>
            <a:endParaRPr lang="en-IN"/>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155C727-7B36-4B78-9AEF-8AECA41C3F09}" type="slidenum">
              <a:rPr lang="en-IN" smtClean="0"/>
              <a:t>‹#›</a:t>
            </a:fld>
            <a:endParaRPr lang="en-IN"/>
          </a:p>
        </p:txBody>
      </p:sp>
    </p:spTree>
    <p:extLst>
      <p:ext uri="{BB962C8B-B14F-4D97-AF65-F5344CB8AC3E}">
        <p14:creationId xmlns:p14="http://schemas.microsoft.com/office/powerpoint/2010/main" val="96762985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9F389E-AC9C-4ED1-888D-A7FB1E44252E}" type="datetimeFigureOut">
              <a:rPr lang="en-IN" smtClean="0"/>
              <a:t>04/04/19</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5A76E86-7FEC-4878-8EB6-F58EB1ABFA87}" type="slidenum">
              <a:rPr lang="en-IN" smtClean="0"/>
              <a:t>‹#›</a:t>
            </a:fld>
            <a:endParaRPr lang="en-IN"/>
          </a:p>
        </p:txBody>
      </p:sp>
    </p:spTree>
    <p:extLst>
      <p:ext uri="{BB962C8B-B14F-4D97-AF65-F5344CB8AC3E}">
        <p14:creationId xmlns:p14="http://schemas.microsoft.com/office/powerpoint/2010/main" val="3400814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A76E86-7FEC-4878-8EB6-F58EB1ABFA87}" type="slidenum">
              <a:rPr lang="en-IN" smtClean="0"/>
              <a:t>1</a:t>
            </a:fld>
            <a:endParaRPr lang="en-IN"/>
          </a:p>
        </p:txBody>
      </p:sp>
    </p:spTree>
    <p:extLst>
      <p:ext uri="{BB962C8B-B14F-4D97-AF65-F5344CB8AC3E}">
        <p14:creationId xmlns:p14="http://schemas.microsoft.com/office/powerpoint/2010/main" val="8685531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u="none" strike="noStrike" kern="1200" dirty="0">
                <a:solidFill>
                  <a:schemeClr val="tx1"/>
                </a:solidFill>
                <a:effectLst/>
                <a:latin typeface="+mn-lt"/>
                <a:ea typeface="+mn-ea"/>
                <a:cs typeface="+mn-cs"/>
              </a:rPr>
              <a:t>Maven : Build and Dependency management tool</a:t>
            </a:r>
            <a:endParaRPr lang="en-CA" dirty="0">
              <a:effectLst/>
            </a:endParaRPr>
          </a:p>
          <a:p>
            <a:endParaRPr lang="en-US" dirty="0"/>
          </a:p>
        </p:txBody>
      </p:sp>
      <p:sp>
        <p:nvSpPr>
          <p:cNvPr id="4" name="Slide Number Placeholder 3"/>
          <p:cNvSpPr>
            <a:spLocks noGrp="1"/>
          </p:cNvSpPr>
          <p:nvPr>
            <p:ph type="sldNum" sz="quarter" idx="5"/>
          </p:nvPr>
        </p:nvSpPr>
        <p:spPr/>
        <p:txBody>
          <a:bodyPr/>
          <a:lstStyle/>
          <a:p>
            <a:fld id="{65A76E86-7FEC-4878-8EB6-F58EB1ABFA87}" type="slidenum">
              <a:rPr lang="en-IN" smtClean="0"/>
              <a:t>3</a:t>
            </a:fld>
            <a:endParaRPr lang="en-IN"/>
          </a:p>
        </p:txBody>
      </p:sp>
    </p:spTree>
    <p:extLst>
      <p:ext uri="{BB962C8B-B14F-4D97-AF65-F5344CB8AC3E}">
        <p14:creationId xmlns:p14="http://schemas.microsoft.com/office/powerpoint/2010/main" val="12153917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1200" b="0" i="0" u="none" strike="noStrike" kern="1200" dirty="0">
                <a:solidFill>
                  <a:schemeClr val="tx1"/>
                </a:solidFill>
                <a:effectLst/>
                <a:latin typeface="+mn-lt"/>
                <a:ea typeface="+mn-ea"/>
                <a:cs typeface="+mn-cs"/>
              </a:rPr>
              <a:t>Because It is used in number of </a:t>
            </a:r>
            <a:r>
              <a:rPr lang="en-CA" sz="1200" b="0" i="0" u="none" strike="noStrike" kern="1200" dirty="0" err="1">
                <a:solidFill>
                  <a:schemeClr val="tx1"/>
                </a:solidFill>
                <a:effectLst/>
                <a:latin typeface="+mn-lt"/>
                <a:ea typeface="+mn-ea"/>
                <a:cs typeface="+mn-cs"/>
              </a:rPr>
              <a:t>researchs</a:t>
            </a:r>
            <a:r>
              <a:rPr lang="en-CA" sz="1200" b="0" i="0" u="none" strike="noStrike" kern="1200" dirty="0">
                <a:solidFill>
                  <a:schemeClr val="tx1"/>
                </a:solidFill>
                <a:effectLst/>
                <a:latin typeface="+mn-lt"/>
                <a:ea typeface="+mn-ea"/>
                <a:cs typeface="+mn-cs"/>
              </a:rPr>
              <a:t> and also in industry to continually monitor code coverage.</a:t>
            </a:r>
            <a:endParaRPr lang="en-CA" dirty="0">
              <a:effectLst/>
            </a:endParaRPr>
          </a:p>
          <a:p>
            <a:br>
              <a:rPr lang="en-CA" dirty="0"/>
            </a:br>
            <a:endParaRPr lang="en-US" dirty="0"/>
          </a:p>
        </p:txBody>
      </p:sp>
      <p:sp>
        <p:nvSpPr>
          <p:cNvPr id="4" name="Slide Number Placeholder 3"/>
          <p:cNvSpPr>
            <a:spLocks noGrp="1"/>
          </p:cNvSpPr>
          <p:nvPr>
            <p:ph type="sldNum" sz="quarter" idx="5"/>
          </p:nvPr>
        </p:nvSpPr>
        <p:spPr/>
        <p:txBody>
          <a:bodyPr/>
          <a:lstStyle/>
          <a:p>
            <a:fld id="{65A76E86-7FEC-4878-8EB6-F58EB1ABFA87}" type="slidenum">
              <a:rPr lang="en-IN" smtClean="0"/>
              <a:t>6</a:t>
            </a:fld>
            <a:endParaRPr lang="en-IN"/>
          </a:p>
        </p:txBody>
      </p:sp>
    </p:spTree>
    <p:extLst>
      <p:ext uri="{BB962C8B-B14F-4D97-AF65-F5344CB8AC3E}">
        <p14:creationId xmlns:p14="http://schemas.microsoft.com/office/powerpoint/2010/main" val="2800657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1200" b="0" i="0" u="none" strike="noStrike" kern="1200" dirty="0">
                <a:solidFill>
                  <a:schemeClr val="tx1"/>
                </a:solidFill>
                <a:effectLst/>
                <a:latin typeface="+mn-lt"/>
                <a:ea typeface="+mn-ea"/>
                <a:cs typeface="+mn-cs"/>
              </a:rPr>
              <a:t>Why Robust? It is used in many researches.</a:t>
            </a:r>
            <a:endParaRPr lang="en-CA" dirty="0">
              <a:effectLst/>
            </a:endParaRPr>
          </a:p>
          <a:p>
            <a:pPr rtl="0"/>
            <a:r>
              <a:rPr lang="en-CA" sz="1200" b="0" i="0" u="none" strike="noStrike" kern="1200" dirty="0">
                <a:solidFill>
                  <a:schemeClr val="tx1"/>
                </a:solidFill>
                <a:effectLst/>
                <a:latin typeface="+mn-lt"/>
                <a:ea typeface="+mn-ea"/>
                <a:cs typeface="+mn-cs"/>
              </a:rPr>
              <a:t>ReadMe File : </a:t>
            </a:r>
            <a:r>
              <a:rPr lang="en-CA" sz="1200" b="0" i="0" u="none" strike="noStrike" kern="1200" dirty="0" err="1">
                <a:solidFill>
                  <a:schemeClr val="tx1"/>
                </a:solidFill>
                <a:effectLst/>
                <a:latin typeface="+mn-lt"/>
                <a:ea typeface="+mn-ea"/>
                <a:cs typeface="+mn-cs"/>
              </a:rPr>
              <a:t>Github</a:t>
            </a:r>
            <a:endParaRPr lang="en-CA" dirty="0">
              <a:effectLst/>
            </a:endParaRPr>
          </a:p>
          <a:p>
            <a:endParaRPr lang="en-US" dirty="0"/>
          </a:p>
        </p:txBody>
      </p:sp>
      <p:sp>
        <p:nvSpPr>
          <p:cNvPr id="4" name="Slide Number Placeholder 3"/>
          <p:cNvSpPr>
            <a:spLocks noGrp="1"/>
          </p:cNvSpPr>
          <p:nvPr>
            <p:ph type="sldNum" sz="quarter" idx="5"/>
          </p:nvPr>
        </p:nvSpPr>
        <p:spPr/>
        <p:txBody>
          <a:bodyPr/>
          <a:lstStyle/>
          <a:p>
            <a:fld id="{65A76E86-7FEC-4878-8EB6-F58EB1ABFA87}" type="slidenum">
              <a:rPr lang="en-IN" smtClean="0"/>
              <a:t>7</a:t>
            </a:fld>
            <a:endParaRPr lang="en-IN"/>
          </a:p>
        </p:txBody>
      </p:sp>
    </p:spTree>
    <p:extLst>
      <p:ext uri="{BB962C8B-B14F-4D97-AF65-F5344CB8AC3E}">
        <p14:creationId xmlns:p14="http://schemas.microsoft.com/office/powerpoint/2010/main" val="3936655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1200" b="0" i="0" u="none" strike="noStrike" kern="1200" dirty="0">
                <a:solidFill>
                  <a:schemeClr val="tx1"/>
                </a:solidFill>
                <a:effectLst/>
                <a:latin typeface="+mn-lt"/>
                <a:ea typeface="+mn-ea"/>
                <a:cs typeface="+mn-cs"/>
              </a:rPr>
              <a:t>Very advance tool, It can remove comment from the code - md5 checksum</a:t>
            </a:r>
            <a:endParaRPr lang="en-CA" dirty="0">
              <a:effectLst/>
            </a:endParaRPr>
          </a:p>
          <a:p>
            <a:pPr rtl="0"/>
            <a:r>
              <a:rPr lang="en-CA" sz="1200" b="0" i="0" u="none" strike="noStrike" kern="1200" dirty="0">
                <a:solidFill>
                  <a:schemeClr val="tx1"/>
                </a:solidFill>
                <a:effectLst/>
                <a:latin typeface="+mn-lt"/>
                <a:ea typeface="+mn-ea"/>
                <a:cs typeface="+mn-cs"/>
              </a:rPr>
              <a:t>Trusting any open source project and using it in research is not a good option, so we manually tested it before using and claiming our results</a:t>
            </a:r>
            <a:endParaRPr lang="en-CA" dirty="0">
              <a:effectLst/>
            </a:endParaRPr>
          </a:p>
          <a:p>
            <a:endParaRPr lang="en-US" dirty="0"/>
          </a:p>
        </p:txBody>
      </p:sp>
      <p:sp>
        <p:nvSpPr>
          <p:cNvPr id="4" name="Slide Number Placeholder 3"/>
          <p:cNvSpPr>
            <a:spLocks noGrp="1"/>
          </p:cNvSpPr>
          <p:nvPr>
            <p:ph type="sldNum" sz="quarter" idx="5"/>
          </p:nvPr>
        </p:nvSpPr>
        <p:spPr/>
        <p:txBody>
          <a:bodyPr/>
          <a:lstStyle/>
          <a:p>
            <a:fld id="{65A76E86-7FEC-4878-8EB6-F58EB1ABFA87}" type="slidenum">
              <a:rPr lang="en-IN" smtClean="0"/>
              <a:t>9</a:t>
            </a:fld>
            <a:endParaRPr lang="en-IN"/>
          </a:p>
        </p:txBody>
      </p:sp>
    </p:spTree>
    <p:extLst>
      <p:ext uri="{BB962C8B-B14F-4D97-AF65-F5344CB8AC3E}">
        <p14:creationId xmlns:p14="http://schemas.microsoft.com/office/powerpoint/2010/main" val="9793802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CA" sz="1200" b="0" i="0" u="none" strike="noStrike" kern="1200" dirty="0">
                <a:solidFill>
                  <a:schemeClr val="tx1"/>
                </a:solidFill>
                <a:effectLst/>
                <a:latin typeface="+mn-lt"/>
                <a:ea typeface="+mn-ea"/>
                <a:cs typeface="+mn-cs"/>
              </a:rPr>
              <a:t>For correlation between metric 5 and 6, It got .883 , we also got </a:t>
            </a:r>
            <a:r>
              <a:rPr lang="en-CA" sz="1200" b="0" i="0" u="none" strike="noStrike" kern="1200" dirty="0" err="1">
                <a:solidFill>
                  <a:schemeClr val="tx1"/>
                </a:solidFill>
                <a:effectLst/>
                <a:latin typeface="+mn-lt"/>
                <a:ea typeface="+mn-ea"/>
                <a:cs typeface="+mn-cs"/>
              </a:rPr>
              <a:t>aroung</a:t>
            </a:r>
            <a:r>
              <a:rPr lang="en-CA" sz="1200" b="0" i="0" u="none" strike="noStrike" kern="1200" dirty="0">
                <a:solidFill>
                  <a:schemeClr val="tx1"/>
                </a:solidFill>
                <a:effectLst/>
                <a:latin typeface="+mn-lt"/>
                <a:ea typeface="+mn-ea"/>
                <a:cs typeface="+mn-cs"/>
              </a:rPr>
              <a:t> 0.9, Positive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CA" sz="1200" b="0" i="0" u="none" strike="noStrike" kern="1200" dirty="0">
                <a:solidFill>
                  <a:schemeClr val="tx1"/>
                </a:solidFill>
                <a:effectLst/>
                <a:latin typeface="+mn-lt"/>
                <a:ea typeface="+mn-ea"/>
                <a:cs typeface="+mn-cs"/>
              </a:rPr>
              <a:t>They show that there is a correlation between block coverage and fault detection effectiveness, that is higher than a correlation between fault detection effectiveness and the size of a test set. (Metric 1,2 to 3)</a:t>
            </a:r>
            <a:endParaRPr lang="en-CA" dirty="0">
              <a:effectLst/>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CA" sz="1200" b="0" i="0" u="none" strike="noStrike" kern="1200" dirty="0">
                <a:solidFill>
                  <a:schemeClr val="tx1"/>
                </a:solidFill>
                <a:effectLst/>
                <a:latin typeface="+mn-lt"/>
                <a:ea typeface="+mn-ea"/>
                <a:cs typeface="+mn-cs"/>
              </a:rPr>
              <a:t>Coverage and Mutation Testing  (Metric 1,2 to 3)</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CA" sz="1200" b="0" i="0" u="none" strike="noStrike" kern="1200" dirty="0">
                <a:solidFill>
                  <a:schemeClr val="tx1"/>
                </a:solidFill>
                <a:effectLst/>
                <a:latin typeface="+mn-lt"/>
                <a:ea typeface="+mn-ea"/>
                <a:cs typeface="+mn-cs"/>
              </a:rPr>
              <a:t>Coverage and DD, Insignificant correlation</a:t>
            </a:r>
            <a:endParaRPr lang="en-CA" dirty="0">
              <a:effectLst/>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CA" dirty="0">
              <a:effectLst/>
            </a:endParaRPr>
          </a:p>
          <a:p>
            <a:endParaRPr lang="en-US" dirty="0"/>
          </a:p>
        </p:txBody>
      </p:sp>
      <p:sp>
        <p:nvSpPr>
          <p:cNvPr id="4" name="Slide Number Placeholder 3"/>
          <p:cNvSpPr>
            <a:spLocks noGrp="1"/>
          </p:cNvSpPr>
          <p:nvPr>
            <p:ph type="sldNum" sz="quarter" idx="5"/>
          </p:nvPr>
        </p:nvSpPr>
        <p:spPr/>
        <p:txBody>
          <a:bodyPr/>
          <a:lstStyle/>
          <a:p>
            <a:fld id="{65A76E86-7FEC-4878-8EB6-F58EB1ABFA87}" type="slidenum">
              <a:rPr lang="en-IN" smtClean="0"/>
              <a:t>10</a:t>
            </a:fld>
            <a:endParaRPr lang="en-IN"/>
          </a:p>
        </p:txBody>
      </p:sp>
    </p:spTree>
    <p:extLst>
      <p:ext uri="{BB962C8B-B14F-4D97-AF65-F5344CB8AC3E}">
        <p14:creationId xmlns:p14="http://schemas.microsoft.com/office/powerpoint/2010/main" val="31932277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1200" b="0" i="0" u="none" strike="noStrike" kern="1200" dirty="0">
                <a:solidFill>
                  <a:schemeClr val="tx1"/>
                </a:solidFill>
                <a:effectLst/>
                <a:latin typeface="+mn-lt"/>
                <a:ea typeface="+mn-ea"/>
                <a:cs typeface="+mn-cs"/>
              </a:rPr>
              <a:t>Why we chose Spearman over </a:t>
            </a:r>
            <a:r>
              <a:rPr lang="en-CA" sz="1200" b="0" i="0" u="none" strike="noStrike" kern="1200" dirty="0" err="1">
                <a:solidFill>
                  <a:schemeClr val="tx1"/>
                </a:solidFill>
                <a:effectLst/>
                <a:latin typeface="+mn-lt"/>
                <a:ea typeface="+mn-ea"/>
                <a:cs typeface="+mn-cs"/>
              </a:rPr>
              <a:t>pearson</a:t>
            </a:r>
            <a:r>
              <a:rPr lang="en-CA" sz="1200" b="0" i="0" u="none" strike="noStrike" kern="1200" dirty="0">
                <a:solidFill>
                  <a:schemeClr val="tx1"/>
                </a:solidFill>
                <a:effectLst/>
                <a:latin typeface="+mn-lt"/>
                <a:ea typeface="+mn-ea"/>
                <a:cs typeface="+mn-cs"/>
              </a:rPr>
              <a:t>? Because software data are not normalized generally, Also known as grade correlation.</a:t>
            </a:r>
            <a:endParaRPr lang="en-CA" dirty="0">
              <a:effectLst/>
            </a:endParaRPr>
          </a:p>
          <a:p>
            <a:pPr rtl="0"/>
            <a:r>
              <a:rPr lang="en-CA" sz="1200" b="0" i="0" u="none" strike="noStrike" kern="1200" dirty="0">
                <a:solidFill>
                  <a:schemeClr val="tx1"/>
                </a:solidFill>
                <a:effectLst/>
                <a:latin typeface="+mn-lt"/>
                <a:ea typeface="+mn-ea"/>
                <a:cs typeface="+mn-cs"/>
              </a:rPr>
              <a:t>Our hypothesis</a:t>
            </a:r>
            <a:endParaRPr lang="en-CA" dirty="0">
              <a:effectLst/>
            </a:endParaRPr>
          </a:p>
          <a:p>
            <a:endParaRPr lang="en-US" dirty="0"/>
          </a:p>
        </p:txBody>
      </p:sp>
      <p:sp>
        <p:nvSpPr>
          <p:cNvPr id="4" name="Slide Number Placeholder 3"/>
          <p:cNvSpPr>
            <a:spLocks noGrp="1"/>
          </p:cNvSpPr>
          <p:nvPr>
            <p:ph type="sldNum" sz="quarter" idx="5"/>
          </p:nvPr>
        </p:nvSpPr>
        <p:spPr/>
        <p:txBody>
          <a:bodyPr/>
          <a:lstStyle/>
          <a:p>
            <a:fld id="{65A76E86-7FEC-4878-8EB6-F58EB1ABFA87}" type="slidenum">
              <a:rPr lang="en-IN" smtClean="0"/>
              <a:t>12</a:t>
            </a:fld>
            <a:endParaRPr lang="en-IN"/>
          </a:p>
        </p:txBody>
      </p:sp>
    </p:spTree>
    <p:extLst>
      <p:ext uri="{BB962C8B-B14F-4D97-AF65-F5344CB8AC3E}">
        <p14:creationId xmlns:p14="http://schemas.microsoft.com/office/powerpoint/2010/main" val="37512982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CA" sz="1200" b="0" i="0" u="none" strike="noStrike" kern="1200" dirty="0">
                <a:solidFill>
                  <a:schemeClr val="tx1"/>
                </a:solidFill>
                <a:effectLst/>
                <a:latin typeface="+mn-lt"/>
                <a:ea typeface="+mn-ea"/>
                <a:cs typeface="+mn-cs"/>
              </a:rPr>
              <a:t>We found 1 paper,</a:t>
            </a:r>
            <a:endParaRPr lang="en-CA" dirty="0">
              <a:effectLst/>
            </a:endParaRPr>
          </a:p>
          <a:p>
            <a:pPr rtl="0"/>
            <a:br>
              <a:rPr lang="en-CA" dirty="0"/>
            </a:br>
            <a:r>
              <a:rPr lang="en-CA" sz="1200" b="0" i="0" u="none" strike="noStrike" kern="1200" dirty="0">
                <a:solidFill>
                  <a:schemeClr val="tx1"/>
                </a:solidFill>
                <a:effectLst/>
                <a:latin typeface="+mn-lt"/>
                <a:ea typeface="+mn-ea"/>
                <a:cs typeface="+mn-cs"/>
              </a:rPr>
              <a:t>Persson, S. (2015). </a:t>
            </a:r>
            <a:r>
              <a:rPr lang="en-CA" sz="1200" b="0" i="1" u="none" strike="noStrike" kern="1200" dirty="0">
                <a:solidFill>
                  <a:schemeClr val="tx1"/>
                </a:solidFill>
                <a:effectLst/>
                <a:latin typeface="+mn-lt"/>
                <a:ea typeface="+mn-ea"/>
                <a:cs typeface="+mn-cs"/>
              </a:rPr>
              <a:t>The correlation between code coverage, cyclomatic complexity and fault frequency</a:t>
            </a:r>
            <a:r>
              <a:rPr lang="en-CA" sz="1200" b="0" i="0" u="none" strike="noStrike" kern="1200" dirty="0">
                <a:solidFill>
                  <a:schemeClr val="tx1"/>
                </a:solidFill>
                <a:effectLst/>
                <a:latin typeface="+mn-lt"/>
                <a:ea typeface="+mn-ea"/>
                <a:cs typeface="+mn-cs"/>
              </a:rPr>
              <a:t>. </a:t>
            </a:r>
            <a:r>
              <a:rPr lang="en-CA" sz="1200" b="0" i="1" u="none" strike="noStrike" kern="1200" dirty="0">
                <a:solidFill>
                  <a:schemeClr val="tx1"/>
                </a:solidFill>
                <a:effectLst/>
                <a:latin typeface="+mn-lt"/>
                <a:ea typeface="+mn-ea"/>
                <a:cs typeface="+mn-cs"/>
              </a:rPr>
              <a:t>DIVA</a:t>
            </a:r>
            <a:r>
              <a:rPr lang="en-CA" sz="1200" b="0" i="0" u="none" strike="noStrike" kern="1200" dirty="0">
                <a:solidFill>
                  <a:schemeClr val="tx1"/>
                </a:solidFill>
                <a:effectLst/>
                <a:latin typeface="+mn-lt"/>
                <a:ea typeface="+mn-ea"/>
                <a:cs typeface="+mn-cs"/>
              </a:rPr>
              <a:t>. Retrieved 3 April 2019, from http://</a:t>
            </a:r>
            <a:r>
              <a:rPr lang="en-CA" sz="1200" b="0" i="0" u="none" strike="noStrike" kern="1200" dirty="0" err="1">
                <a:solidFill>
                  <a:schemeClr val="tx1"/>
                </a:solidFill>
                <a:effectLst/>
                <a:latin typeface="+mn-lt"/>
                <a:ea typeface="+mn-ea"/>
                <a:cs typeface="+mn-cs"/>
              </a:rPr>
              <a:t>www.diva-portal.org</a:t>
            </a:r>
            <a:r>
              <a:rPr lang="en-CA" sz="1200" b="0" i="0" u="none" strike="noStrike" kern="1200" dirty="0">
                <a:solidFill>
                  <a:schemeClr val="tx1"/>
                </a:solidFill>
                <a:effectLst/>
                <a:latin typeface="+mn-lt"/>
                <a:ea typeface="+mn-ea"/>
                <a:cs typeface="+mn-cs"/>
              </a:rPr>
              <a:t>/smash/</a:t>
            </a:r>
            <a:r>
              <a:rPr lang="en-CA" sz="1200" b="0" i="0" u="none" strike="noStrike" kern="1200" dirty="0" err="1">
                <a:solidFill>
                  <a:schemeClr val="tx1"/>
                </a:solidFill>
                <a:effectLst/>
                <a:latin typeface="+mn-lt"/>
                <a:ea typeface="+mn-ea"/>
                <a:cs typeface="+mn-cs"/>
              </a:rPr>
              <a:t>record.jsf?pid</a:t>
            </a:r>
            <a:r>
              <a:rPr lang="en-CA" sz="1200" b="0" i="0" u="none" strike="noStrike" kern="1200" dirty="0">
                <a:solidFill>
                  <a:schemeClr val="tx1"/>
                </a:solidFill>
                <a:effectLst/>
                <a:latin typeface="+mn-lt"/>
                <a:ea typeface="+mn-ea"/>
                <a:cs typeface="+mn-cs"/>
              </a:rPr>
              <a:t>=diva2%3A826710&amp;dswid=-4763</a:t>
            </a:r>
            <a:endParaRPr lang="en-CA" dirty="0">
              <a:effectLst/>
            </a:endParaRPr>
          </a:p>
          <a:p>
            <a:pPr rtl="0"/>
            <a:br>
              <a:rPr lang="en-CA" dirty="0"/>
            </a:br>
            <a:br>
              <a:rPr lang="en-CA" dirty="0"/>
            </a:br>
            <a:r>
              <a:rPr lang="en-CA" sz="1200" b="0" i="0" u="none" strike="noStrike" kern="1200" dirty="0">
                <a:solidFill>
                  <a:schemeClr val="tx1"/>
                </a:solidFill>
                <a:effectLst/>
                <a:latin typeface="+mn-lt"/>
                <a:ea typeface="+mn-ea"/>
                <a:cs typeface="+mn-cs"/>
              </a:rPr>
              <a:t>We have found that there is little to no correlation between metrics for code coverage and</a:t>
            </a:r>
            <a:endParaRPr lang="en-CA" dirty="0">
              <a:effectLst/>
            </a:endParaRPr>
          </a:p>
          <a:p>
            <a:pPr rtl="0"/>
            <a:r>
              <a:rPr lang="en-CA" sz="1200" b="0" i="0" u="none" strike="noStrike" kern="1200" dirty="0">
                <a:solidFill>
                  <a:schemeClr val="tx1"/>
                </a:solidFill>
                <a:effectLst/>
                <a:latin typeface="+mn-lt"/>
                <a:ea typeface="+mn-ea"/>
                <a:cs typeface="+mn-cs"/>
              </a:rPr>
              <a:t>software faults. We have also found that there is no correlation what so ever between</a:t>
            </a:r>
            <a:endParaRPr lang="en-CA" dirty="0">
              <a:effectLst/>
            </a:endParaRPr>
          </a:p>
          <a:p>
            <a:pPr rtl="0"/>
            <a:r>
              <a:rPr lang="en-CA" sz="1200" b="0" i="0" u="none" strike="noStrike" kern="1200" dirty="0">
                <a:solidFill>
                  <a:schemeClr val="tx1"/>
                </a:solidFill>
                <a:effectLst/>
                <a:latin typeface="+mn-lt"/>
                <a:ea typeface="+mn-ea"/>
                <a:cs typeface="+mn-cs"/>
              </a:rPr>
              <a:t>cyclomatic complexity and software faults Therefore we can conclude there is no correlation or</a:t>
            </a:r>
            <a:endParaRPr lang="en-CA" dirty="0">
              <a:effectLst/>
            </a:endParaRPr>
          </a:p>
          <a:p>
            <a:pPr rtl="0"/>
            <a:r>
              <a:rPr lang="en-CA" sz="1200" b="0" i="0" u="none" strike="noStrike" kern="1200" dirty="0">
                <a:solidFill>
                  <a:schemeClr val="tx1"/>
                </a:solidFill>
                <a:effectLst/>
                <a:latin typeface="+mn-lt"/>
                <a:ea typeface="+mn-ea"/>
                <a:cs typeface="+mn-cs"/>
              </a:rPr>
              <a:t>very correlation between code coverage and code complexity.</a:t>
            </a:r>
            <a:endParaRPr lang="en-CA" dirty="0">
              <a:effectLst/>
            </a:endParaRPr>
          </a:p>
          <a:p>
            <a:br>
              <a:rPr lang="en-CA" dirty="0"/>
            </a:br>
            <a:endParaRPr lang="en-US" dirty="0"/>
          </a:p>
        </p:txBody>
      </p:sp>
      <p:sp>
        <p:nvSpPr>
          <p:cNvPr id="4" name="Slide Number Placeholder 3"/>
          <p:cNvSpPr>
            <a:spLocks noGrp="1"/>
          </p:cNvSpPr>
          <p:nvPr>
            <p:ph type="sldNum" sz="quarter" idx="5"/>
          </p:nvPr>
        </p:nvSpPr>
        <p:spPr/>
        <p:txBody>
          <a:bodyPr/>
          <a:lstStyle/>
          <a:p>
            <a:fld id="{65A76E86-7FEC-4878-8EB6-F58EB1ABFA87}" type="slidenum">
              <a:rPr lang="en-IN" smtClean="0"/>
              <a:t>13</a:t>
            </a:fld>
            <a:endParaRPr lang="en-IN"/>
          </a:p>
        </p:txBody>
      </p:sp>
    </p:spTree>
    <p:extLst>
      <p:ext uri="{BB962C8B-B14F-4D97-AF65-F5344CB8AC3E}">
        <p14:creationId xmlns:p14="http://schemas.microsoft.com/office/powerpoint/2010/main" val="26966748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b="0" i="0" u="none" strike="noStrike" kern="1200">
                <a:solidFill>
                  <a:schemeClr val="tx1"/>
                </a:solidFill>
                <a:effectLst/>
                <a:latin typeface="+mn-lt"/>
                <a:ea typeface="+mn-ea"/>
                <a:cs typeface="+mn-cs"/>
              </a:rPr>
              <a:t>Negative Correlation</a:t>
            </a:r>
            <a:endParaRPr lang="en-CA">
              <a:effectLst/>
            </a:endParaRPr>
          </a:p>
          <a:p>
            <a:endParaRPr lang="en-US"/>
          </a:p>
        </p:txBody>
      </p:sp>
      <p:sp>
        <p:nvSpPr>
          <p:cNvPr id="4" name="Slide Number Placeholder 3"/>
          <p:cNvSpPr>
            <a:spLocks noGrp="1"/>
          </p:cNvSpPr>
          <p:nvPr>
            <p:ph type="sldNum" sz="quarter" idx="5"/>
          </p:nvPr>
        </p:nvSpPr>
        <p:spPr/>
        <p:txBody>
          <a:bodyPr/>
          <a:lstStyle/>
          <a:p>
            <a:fld id="{65A76E86-7FEC-4878-8EB6-F58EB1ABFA87}" type="slidenum">
              <a:rPr lang="en-IN" smtClean="0"/>
              <a:t>14</a:t>
            </a:fld>
            <a:endParaRPr lang="en-IN"/>
          </a:p>
        </p:txBody>
      </p:sp>
    </p:spTree>
    <p:extLst>
      <p:ext uri="{BB962C8B-B14F-4D97-AF65-F5344CB8AC3E}">
        <p14:creationId xmlns:p14="http://schemas.microsoft.com/office/powerpoint/2010/main" val="13241284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82" y="694854"/>
            <a:ext cx="12190016" cy="5325533"/>
          </a:xfrm>
          <a:prstGeom prst="rect">
            <a:avLst/>
          </a:prstGeom>
        </p:spPr>
      </p:pic>
      <p:sp>
        <p:nvSpPr>
          <p:cNvPr id="4" name="Date Placeholder 3"/>
          <p:cNvSpPr>
            <a:spLocks noGrp="1"/>
          </p:cNvSpPr>
          <p:nvPr>
            <p:ph type="dt" sz="half" idx="10"/>
          </p:nvPr>
        </p:nvSpPr>
        <p:spPr>
          <a:xfrm>
            <a:off x="838200" y="6356352"/>
            <a:ext cx="2743200" cy="365125"/>
          </a:xfrm>
          <a:prstGeom prst="rect">
            <a:avLst/>
          </a:prstGeom>
        </p:spPr>
        <p:txBody>
          <a:bodyPr/>
          <a:lstStyle/>
          <a:p>
            <a:endParaRPr lang="en-IN"/>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IN"/>
          </a:p>
        </p:txBody>
      </p:sp>
      <p:sp>
        <p:nvSpPr>
          <p:cNvPr id="6" name="Slide Number Placeholder 5"/>
          <p:cNvSpPr>
            <a:spLocks noGrp="1"/>
          </p:cNvSpPr>
          <p:nvPr>
            <p:ph type="sldNum" sz="quarter" idx="12"/>
          </p:nvPr>
        </p:nvSpPr>
        <p:spPr/>
        <p:txBody>
          <a:bodyPr/>
          <a:lstStyle/>
          <a:p>
            <a:fld id="{31BD02ED-5614-414C-83EF-3F3A42B39758}" type="slidenum">
              <a:rPr lang="en-IN" smtClean="0"/>
              <a:t>‹#›</a:t>
            </a:fld>
            <a:endParaRPr lang="en-IN"/>
          </a:p>
        </p:txBody>
      </p:sp>
      <p:sp>
        <p:nvSpPr>
          <p:cNvPr id="7" name="Rectangle 6"/>
          <p:cNvSpPr/>
          <p:nvPr/>
        </p:nvSpPr>
        <p:spPr>
          <a:xfrm>
            <a:off x="0" y="-1"/>
            <a:ext cx="12192000" cy="637366"/>
          </a:xfrm>
          <a:prstGeom prst="rect">
            <a:avLst/>
          </a:prstGeom>
          <a:solidFill>
            <a:srgbClr val="6A8B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8" name="Freeform 7"/>
          <p:cNvSpPr/>
          <p:nvPr/>
        </p:nvSpPr>
        <p:spPr>
          <a:xfrm>
            <a:off x="-1" y="-1"/>
            <a:ext cx="5875731" cy="602119"/>
          </a:xfrm>
          <a:custGeom>
            <a:avLst/>
            <a:gdLst>
              <a:gd name="connsiteX0" fmla="*/ 0 w 7020272"/>
              <a:gd name="connsiteY0" fmla="*/ 0 h 2132856"/>
              <a:gd name="connsiteX1" fmla="*/ 7011652 w 7020272"/>
              <a:gd name="connsiteY1" fmla="*/ 0 h 2132856"/>
              <a:gd name="connsiteX2" fmla="*/ 7020272 w 7020272"/>
              <a:gd name="connsiteY2" fmla="*/ 8620 h 2132856"/>
              <a:gd name="connsiteX3" fmla="*/ 4896036 w 7020272"/>
              <a:gd name="connsiteY3" fmla="*/ 2132856 h 2132856"/>
              <a:gd name="connsiteX4" fmla="*/ 0 w 7020272"/>
              <a:gd name="connsiteY4" fmla="*/ 2132856 h 213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0272" h="2132856">
                <a:moveTo>
                  <a:pt x="0" y="0"/>
                </a:moveTo>
                <a:lnTo>
                  <a:pt x="7011652" y="0"/>
                </a:lnTo>
                <a:lnTo>
                  <a:pt x="7020272" y="8620"/>
                </a:lnTo>
                <a:lnTo>
                  <a:pt x="4896036" y="2132856"/>
                </a:lnTo>
                <a:lnTo>
                  <a:pt x="0" y="2132856"/>
                </a:lnTo>
                <a:close/>
              </a:path>
            </a:pathLst>
          </a:custGeom>
          <a:solidFill>
            <a:schemeClr val="accent5">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9" name="Rectangle 8"/>
          <p:cNvSpPr/>
          <p:nvPr/>
        </p:nvSpPr>
        <p:spPr>
          <a:xfrm>
            <a:off x="0" y="6133802"/>
            <a:ext cx="12192000" cy="736814"/>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0" name="Freeform 9"/>
          <p:cNvSpPr/>
          <p:nvPr/>
        </p:nvSpPr>
        <p:spPr>
          <a:xfrm flipH="1" flipV="1">
            <a:off x="6316267" y="6143829"/>
            <a:ext cx="5875731" cy="726786"/>
          </a:xfrm>
          <a:custGeom>
            <a:avLst/>
            <a:gdLst>
              <a:gd name="connsiteX0" fmla="*/ 0 w 7020272"/>
              <a:gd name="connsiteY0" fmla="*/ 0 h 2132856"/>
              <a:gd name="connsiteX1" fmla="*/ 7011652 w 7020272"/>
              <a:gd name="connsiteY1" fmla="*/ 0 h 2132856"/>
              <a:gd name="connsiteX2" fmla="*/ 7020272 w 7020272"/>
              <a:gd name="connsiteY2" fmla="*/ 8620 h 2132856"/>
              <a:gd name="connsiteX3" fmla="*/ 4896036 w 7020272"/>
              <a:gd name="connsiteY3" fmla="*/ 2132856 h 2132856"/>
              <a:gd name="connsiteX4" fmla="*/ 0 w 7020272"/>
              <a:gd name="connsiteY4" fmla="*/ 2132856 h 213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0272" h="2132856">
                <a:moveTo>
                  <a:pt x="0" y="0"/>
                </a:moveTo>
                <a:lnTo>
                  <a:pt x="7011652" y="0"/>
                </a:lnTo>
                <a:lnTo>
                  <a:pt x="7020272" y="8620"/>
                </a:lnTo>
                <a:lnTo>
                  <a:pt x="4896036" y="2132856"/>
                </a:lnTo>
                <a:lnTo>
                  <a:pt x="0" y="2132856"/>
                </a:lnTo>
                <a:close/>
              </a:path>
            </a:pathLst>
          </a:custGeom>
          <a:solidFill>
            <a:schemeClr val="accent5">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2" name="Rectangle 11"/>
          <p:cNvSpPr/>
          <p:nvPr/>
        </p:nvSpPr>
        <p:spPr>
          <a:xfrm>
            <a:off x="-2" y="4673806"/>
            <a:ext cx="12192002" cy="1470025"/>
          </a:xfrm>
          <a:prstGeom prst="rect">
            <a:avLst/>
          </a:prstGeom>
          <a:solidFill>
            <a:srgbClr val="000000">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prstClr val="white"/>
              </a:solidFill>
            </a:endParaRPr>
          </a:p>
        </p:txBody>
      </p:sp>
      <p:sp>
        <p:nvSpPr>
          <p:cNvPr id="2" name="Title 1"/>
          <p:cNvSpPr>
            <a:spLocks noGrp="1"/>
          </p:cNvSpPr>
          <p:nvPr>
            <p:ph type="ctrTitle" hasCustomPrompt="1"/>
          </p:nvPr>
        </p:nvSpPr>
        <p:spPr>
          <a:xfrm>
            <a:off x="-2" y="4807294"/>
            <a:ext cx="12192001" cy="933455"/>
          </a:xfrm>
        </p:spPr>
        <p:txBody>
          <a:bodyPr anchor="ctr">
            <a:normAutofit/>
          </a:bodyPr>
          <a:lstStyle>
            <a:lvl1pPr algn="ctr">
              <a:defRPr sz="2800">
                <a:solidFill>
                  <a:schemeClr val="bg2"/>
                </a:solidFill>
              </a:defRPr>
            </a:lvl1pPr>
          </a:lstStyle>
          <a:p>
            <a:r>
              <a:rPr lang="en-US" sz="2800" dirty="0"/>
              <a:t>Project Presentation - Advanced Database Systems and Applications</a:t>
            </a:r>
          </a:p>
        </p:txBody>
      </p:sp>
      <p:sp>
        <p:nvSpPr>
          <p:cNvPr id="3" name="Rectangle 2"/>
          <p:cNvSpPr/>
          <p:nvPr userDrawn="1"/>
        </p:nvSpPr>
        <p:spPr>
          <a:xfrm>
            <a:off x="0" y="602119"/>
            <a:ext cx="12192003" cy="92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spTree>
    <p:extLst>
      <p:ext uri="{BB962C8B-B14F-4D97-AF65-F5344CB8AC3E}">
        <p14:creationId xmlns:p14="http://schemas.microsoft.com/office/powerpoint/2010/main" val="17388548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2"/>
            <a:ext cx="2743200" cy="365125"/>
          </a:xfrm>
          <a:prstGeom prst="rect">
            <a:avLst/>
          </a:prstGeom>
        </p:spPr>
        <p:txBody>
          <a:bodyPr/>
          <a:lstStyle/>
          <a:p>
            <a:endParaRPr lang="en-IN"/>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IN"/>
          </a:p>
        </p:txBody>
      </p:sp>
      <p:sp>
        <p:nvSpPr>
          <p:cNvPr id="6" name="Slide Number Placeholder 5"/>
          <p:cNvSpPr>
            <a:spLocks noGrp="1"/>
          </p:cNvSpPr>
          <p:nvPr>
            <p:ph type="sldNum" sz="quarter" idx="12"/>
          </p:nvPr>
        </p:nvSpPr>
        <p:spPr/>
        <p:txBody>
          <a:bodyPr/>
          <a:lstStyle/>
          <a:p>
            <a:fld id="{31BD02ED-5614-414C-83EF-3F3A42B39758}" type="slidenum">
              <a:rPr lang="en-IN" smtClean="0"/>
              <a:t>‹#›</a:t>
            </a:fld>
            <a:endParaRPr lang="en-IN"/>
          </a:p>
        </p:txBody>
      </p:sp>
      <p:sp>
        <p:nvSpPr>
          <p:cNvPr id="9" name="Rectangle 8"/>
          <p:cNvSpPr/>
          <p:nvPr/>
        </p:nvSpPr>
        <p:spPr>
          <a:xfrm>
            <a:off x="0" y="6133802"/>
            <a:ext cx="12192000" cy="736814"/>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0" name="Freeform 9"/>
          <p:cNvSpPr/>
          <p:nvPr/>
        </p:nvSpPr>
        <p:spPr>
          <a:xfrm flipH="1" flipV="1">
            <a:off x="6316267" y="6143829"/>
            <a:ext cx="5875731" cy="726786"/>
          </a:xfrm>
          <a:custGeom>
            <a:avLst/>
            <a:gdLst>
              <a:gd name="connsiteX0" fmla="*/ 0 w 7020272"/>
              <a:gd name="connsiteY0" fmla="*/ 0 h 2132856"/>
              <a:gd name="connsiteX1" fmla="*/ 7011652 w 7020272"/>
              <a:gd name="connsiteY1" fmla="*/ 0 h 2132856"/>
              <a:gd name="connsiteX2" fmla="*/ 7020272 w 7020272"/>
              <a:gd name="connsiteY2" fmla="*/ 8620 h 2132856"/>
              <a:gd name="connsiteX3" fmla="*/ 4896036 w 7020272"/>
              <a:gd name="connsiteY3" fmla="*/ 2132856 h 2132856"/>
              <a:gd name="connsiteX4" fmla="*/ 0 w 7020272"/>
              <a:gd name="connsiteY4" fmla="*/ 2132856 h 213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0272" h="2132856">
                <a:moveTo>
                  <a:pt x="0" y="0"/>
                </a:moveTo>
                <a:lnTo>
                  <a:pt x="7011652" y="0"/>
                </a:lnTo>
                <a:lnTo>
                  <a:pt x="7020272" y="8620"/>
                </a:lnTo>
                <a:lnTo>
                  <a:pt x="4896036" y="2132856"/>
                </a:lnTo>
                <a:lnTo>
                  <a:pt x="0" y="2132856"/>
                </a:lnTo>
                <a:close/>
              </a:path>
            </a:pathLst>
          </a:custGeom>
          <a:solidFill>
            <a:schemeClr val="accent5">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2" name="Rectangle 11"/>
          <p:cNvSpPr/>
          <p:nvPr/>
        </p:nvSpPr>
        <p:spPr>
          <a:xfrm>
            <a:off x="-2" y="4673806"/>
            <a:ext cx="12192002" cy="1470025"/>
          </a:xfrm>
          <a:prstGeom prst="rect">
            <a:avLst/>
          </a:prstGeom>
          <a:solidFill>
            <a:srgbClr val="000000">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prstClr val="white"/>
              </a:solidFill>
            </a:endParaRP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984" y="8050"/>
            <a:ext cx="12190016" cy="6841158"/>
          </a:xfrm>
          <a:prstGeom prst="rect">
            <a:avLst/>
          </a:prstGeom>
        </p:spPr>
      </p:pic>
      <p:sp>
        <p:nvSpPr>
          <p:cNvPr id="14" name="Rectangle 13">
            <a:extLst>
              <a:ext uri="{FF2B5EF4-FFF2-40B4-BE49-F238E27FC236}">
                <a16:creationId xmlns:a16="http://schemas.microsoft.com/office/drawing/2014/main" id="{2BCCAD99-B49B-4936-9A11-88A14A788ACB}"/>
              </a:ext>
            </a:extLst>
          </p:cNvPr>
          <p:cNvSpPr/>
          <p:nvPr userDrawn="1"/>
        </p:nvSpPr>
        <p:spPr>
          <a:xfrm>
            <a:off x="0" y="3622288"/>
            <a:ext cx="12192002" cy="1470025"/>
          </a:xfrm>
          <a:prstGeom prst="rect">
            <a:avLst/>
          </a:prstGeom>
          <a:solidFill>
            <a:srgbClr val="000000">
              <a:alpha val="8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prstClr val="white"/>
              </a:solidFill>
            </a:endParaRPr>
          </a:p>
        </p:txBody>
      </p:sp>
      <p:sp>
        <p:nvSpPr>
          <p:cNvPr id="15" name="Title 1">
            <a:extLst>
              <a:ext uri="{FF2B5EF4-FFF2-40B4-BE49-F238E27FC236}">
                <a16:creationId xmlns:a16="http://schemas.microsoft.com/office/drawing/2014/main" id="{889FBB9C-1F47-4095-BCBD-3AAEA20D668D}"/>
              </a:ext>
            </a:extLst>
          </p:cNvPr>
          <p:cNvSpPr txBox="1">
            <a:spLocks/>
          </p:cNvSpPr>
          <p:nvPr userDrawn="1"/>
        </p:nvSpPr>
        <p:spPr>
          <a:xfrm>
            <a:off x="0" y="3755776"/>
            <a:ext cx="12192001" cy="933455"/>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200" b="1" kern="1200">
                <a:solidFill>
                  <a:schemeClr val="bg2"/>
                </a:solidFill>
                <a:latin typeface="+mj-lt"/>
                <a:ea typeface="+mj-ea"/>
                <a:cs typeface="+mj-cs"/>
              </a:defRPr>
            </a:lvl1pPr>
          </a:lstStyle>
          <a:p>
            <a:r>
              <a:rPr lang="en-US" sz="2800" dirty="0"/>
              <a:t>Project Presentation – Software Measurement</a:t>
            </a:r>
          </a:p>
        </p:txBody>
      </p:sp>
      <p:grpSp>
        <p:nvGrpSpPr>
          <p:cNvPr id="16" name="Group 15">
            <a:extLst>
              <a:ext uri="{FF2B5EF4-FFF2-40B4-BE49-F238E27FC236}">
                <a16:creationId xmlns:a16="http://schemas.microsoft.com/office/drawing/2014/main" id="{1FF13C4A-15E1-4D12-9D8F-081E8A87392D}"/>
              </a:ext>
            </a:extLst>
          </p:cNvPr>
          <p:cNvGrpSpPr/>
          <p:nvPr userDrawn="1"/>
        </p:nvGrpSpPr>
        <p:grpSpPr>
          <a:xfrm rot="10800000">
            <a:off x="139265" y="5176672"/>
            <a:ext cx="4861722" cy="1665515"/>
            <a:chOff x="6840414" y="328735"/>
            <a:chExt cx="7693269" cy="1959423"/>
          </a:xfrm>
          <a:solidFill>
            <a:srgbClr val="000000">
              <a:alpha val="30000"/>
            </a:srgbClr>
          </a:solidFill>
        </p:grpSpPr>
        <p:sp>
          <p:nvSpPr>
            <p:cNvPr id="17" name="Snip Same Side Corner Rectangle 2">
              <a:extLst>
                <a:ext uri="{FF2B5EF4-FFF2-40B4-BE49-F238E27FC236}">
                  <a16:creationId xmlns:a16="http://schemas.microsoft.com/office/drawing/2014/main" id="{3181F449-1172-4070-84CE-0FDB3F0AA4CC}"/>
                </a:ext>
              </a:extLst>
            </p:cNvPr>
            <p:cNvSpPr/>
            <p:nvPr userDrawn="1"/>
          </p:nvSpPr>
          <p:spPr>
            <a:xfrm flipV="1">
              <a:off x="6840414" y="328735"/>
              <a:ext cx="7693269" cy="1959423"/>
            </a:xfrm>
            <a:prstGeom prst="snip2SameRect">
              <a:avLst>
                <a:gd name="adj1" fmla="val 7416"/>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Snip Same Side Corner Rectangle 7">
              <a:extLst>
                <a:ext uri="{FF2B5EF4-FFF2-40B4-BE49-F238E27FC236}">
                  <a16:creationId xmlns:a16="http://schemas.microsoft.com/office/drawing/2014/main" id="{C0B82375-46DF-4C79-BEEE-96DC4B272964}"/>
                </a:ext>
              </a:extLst>
            </p:cNvPr>
            <p:cNvSpPr/>
            <p:nvPr userDrawn="1"/>
          </p:nvSpPr>
          <p:spPr>
            <a:xfrm flipV="1">
              <a:off x="6963509" y="394776"/>
              <a:ext cx="7403123" cy="1769825"/>
            </a:xfrm>
            <a:prstGeom prst="snip2SameRect">
              <a:avLst>
                <a:gd name="adj1" fmla="val 7416"/>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r>
                <a:rPr lang="en-IN" sz="1600" b="1" dirty="0"/>
                <a:t>Submitted By:- (Group 1)</a:t>
              </a:r>
            </a:p>
            <a:p>
              <a:pPr algn="l"/>
              <a:r>
                <a:rPr lang="en-IN" sz="1600" dirty="0"/>
                <a:t>Mr. Nirav Patel (40081268)</a:t>
              </a:r>
            </a:p>
            <a:p>
              <a:pPr marL="0" marR="0" lvl="0" indent="0" algn="l" defTabSz="914400" rtl="0" eaLnBrk="1" fontAlgn="auto" latinLnBrk="0" hangingPunct="1">
                <a:lnSpc>
                  <a:spcPct val="100000"/>
                </a:lnSpc>
                <a:spcBef>
                  <a:spcPts val="0"/>
                </a:spcBef>
                <a:spcAft>
                  <a:spcPts val="0"/>
                </a:spcAft>
                <a:buClrTx/>
                <a:buSzTx/>
                <a:buFontTx/>
                <a:buNone/>
                <a:tabLst/>
                <a:defRPr/>
              </a:pPr>
              <a:r>
                <a:rPr lang="en-IN" sz="1600" dirty="0"/>
                <a:t>Mr. Krishnan Krishnamoorthy(40089054)</a:t>
              </a:r>
            </a:p>
            <a:p>
              <a:pPr algn="l"/>
              <a:r>
                <a:rPr lang="en-IN" sz="1600" dirty="0"/>
                <a:t>Mr. Jayaprakash Kumar (40083709)</a:t>
              </a:r>
            </a:p>
            <a:p>
              <a:pPr algn="l"/>
              <a:r>
                <a:rPr lang="en-IN" sz="1600" dirty="0"/>
                <a:t>Mr. Darwin Anirudh(40093368)</a:t>
              </a:r>
            </a:p>
            <a:p>
              <a:pPr algn="l"/>
              <a:r>
                <a:rPr lang="en-IN" sz="1600" dirty="0"/>
                <a:t>Miss. </a:t>
              </a:r>
              <a:r>
                <a:rPr lang="en-IN" sz="1600" dirty="0" err="1"/>
                <a:t>Himansi</a:t>
              </a:r>
              <a:r>
                <a:rPr lang="en-IN" sz="1600" dirty="0"/>
                <a:t> </a:t>
              </a:r>
              <a:r>
                <a:rPr lang="en-IN" sz="1600" dirty="0" err="1"/>
                <a:t>patel</a:t>
              </a:r>
              <a:r>
                <a:rPr lang="en-IN" sz="1600" dirty="0"/>
                <a:t> (40072262)</a:t>
              </a:r>
            </a:p>
          </p:txBody>
        </p:sp>
      </p:grpSp>
      <p:grpSp>
        <p:nvGrpSpPr>
          <p:cNvPr id="19" name="Group 18">
            <a:extLst>
              <a:ext uri="{FF2B5EF4-FFF2-40B4-BE49-F238E27FC236}">
                <a16:creationId xmlns:a16="http://schemas.microsoft.com/office/drawing/2014/main" id="{F84B937D-27F8-4F2C-A307-FB9C8EF16ED0}"/>
              </a:ext>
            </a:extLst>
          </p:cNvPr>
          <p:cNvGrpSpPr/>
          <p:nvPr userDrawn="1"/>
        </p:nvGrpSpPr>
        <p:grpSpPr>
          <a:xfrm rot="10800000">
            <a:off x="7191013" y="5617876"/>
            <a:ext cx="4861722" cy="889348"/>
            <a:chOff x="6840414" y="328735"/>
            <a:chExt cx="7693269" cy="1959423"/>
          </a:xfrm>
          <a:solidFill>
            <a:srgbClr val="000000">
              <a:alpha val="30000"/>
            </a:srgbClr>
          </a:solidFill>
        </p:grpSpPr>
        <p:sp>
          <p:nvSpPr>
            <p:cNvPr id="20" name="Snip Same Side Corner Rectangle 2">
              <a:extLst>
                <a:ext uri="{FF2B5EF4-FFF2-40B4-BE49-F238E27FC236}">
                  <a16:creationId xmlns:a16="http://schemas.microsoft.com/office/drawing/2014/main" id="{C814A3E3-B35C-4E55-9CB6-D4B213A14EBC}"/>
                </a:ext>
              </a:extLst>
            </p:cNvPr>
            <p:cNvSpPr/>
            <p:nvPr userDrawn="1"/>
          </p:nvSpPr>
          <p:spPr>
            <a:xfrm flipV="1">
              <a:off x="6840414" y="328735"/>
              <a:ext cx="7693269" cy="1959423"/>
            </a:xfrm>
            <a:prstGeom prst="snip2SameRect">
              <a:avLst>
                <a:gd name="adj1" fmla="val 7416"/>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Snip Same Side Corner Rectangle 7">
              <a:extLst>
                <a:ext uri="{FF2B5EF4-FFF2-40B4-BE49-F238E27FC236}">
                  <a16:creationId xmlns:a16="http://schemas.microsoft.com/office/drawing/2014/main" id="{15CDACAA-3701-434E-BA00-41651A88463B}"/>
                </a:ext>
              </a:extLst>
            </p:cNvPr>
            <p:cNvSpPr/>
            <p:nvPr userDrawn="1"/>
          </p:nvSpPr>
          <p:spPr>
            <a:xfrm flipV="1">
              <a:off x="6963509" y="394776"/>
              <a:ext cx="7403123" cy="1769825"/>
            </a:xfrm>
            <a:prstGeom prst="snip2SameRect">
              <a:avLst>
                <a:gd name="adj1" fmla="val 7416"/>
                <a:gd name="adj2" fmla="val 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IN" b="1" dirty="0"/>
                <a:t>Summitted To :-</a:t>
              </a:r>
              <a:r>
                <a:rPr lang="en-IN" dirty="0"/>
                <a:t> </a:t>
              </a:r>
            </a:p>
            <a:p>
              <a:pPr algn="ctr"/>
              <a:r>
                <a:rPr lang="en-IN" dirty="0" err="1"/>
                <a:t>Dr.</a:t>
              </a:r>
              <a:r>
                <a:rPr lang="en-IN" dirty="0"/>
                <a:t> </a:t>
              </a:r>
              <a:r>
                <a:rPr lang="en-IN" dirty="0" err="1"/>
                <a:t>Jinqiu</a:t>
              </a:r>
              <a:r>
                <a:rPr lang="en-IN" dirty="0"/>
                <a:t> Yang</a:t>
              </a:r>
            </a:p>
          </p:txBody>
        </p:sp>
      </p:grpSp>
    </p:spTree>
    <p:extLst>
      <p:ext uri="{BB962C8B-B14F-4D97-AF65-F5344CB8AC3E}">
        <p14:creationId xmlns:p14="http://schemas.microsoft.com/office/powerpoint/2010/main" val="2171675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lang="en-IN" dirty="0"/>
          </a:p>
        </p:txBody>
      </p:sp>
      <p:sp>
        <p:nvSpPr>
          <p:cNvPr id="3" name="Content Placeholder 2"/>
          <p:cNvSpPr>
            <a:spLocks noGrp="1"/>
          </p:cNvSpPr>
          <p:nvPr>
            <p:ph idx="1"/>
          </p:nvPr>
        </p:nvSpPr>
        <p:spPr/>
        <p:txBody>
          <a:bodyPr/>
          <a:lstStyle>
            <a:lvl1pPr marL="228600" indent="-228600">
              <a:buFont typeface="Wingdings" panose="05000000000000000000" pitchFamily="2" charset="2"/>
              <a:buChar char="Ø"/>
              <a:defRPr sz="1200"/>
            </a:lvl1pPr>
            <a:lvl2pPr>
              <a:defRPr sz="1200"/>
            </a:lvl2pPr>
            <a:lvl3pPr>
              <a:defRPr sz="12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Slide Number Placeholder 5"/>
          <p:cNvSpPr>
            <a:spLocks noGrp="1"/>
          </p:cNvSpPr>
          <p:nvPr>
            <p:ph type="sldNum" sz="quarter" idx="12"/>
          </p:nvPr>
        </p:nvSpPr>
        <p:spPr/>
        <p:txBody>
          <a:bodyPr/>
          <a:lstStyle/>
          <a:p>
            <a:fld id="{31BD02ED-5614-414C-83EF-3F3A42B39758}" type="slidenum">
              <a:rPr lang="en-IN" smtClean="0"/>
              <a:t>‹#›</a:t>
            </a:fld>
            <a:endParaRPr lang="en-IN"/>
          </a:p>
        </p:txBody>
      </p:sp>
    </p:spTree>
    <p:extLst>
      <p:ext uri="{BB962C8B-B14F-4D97-AF65-F5344CB8AC3E}">
        <p14:creationId xmlns:p14="http://schemas.microsoft.com/office/powerpoint/2010/main" val="2139923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479DAB5-2C29-4673-9BEC-07EA6B4ED24D}"/>
              </a:ext>
            </a:extLst>
          </p:cNvPr>
          <p:cNvSpPr/>
          <p:nvPr userDrawn="1"/>
        </p:nvSpPr>
        <p:spPr>
          <a:xfrm>
            <a:off x="7033846" y="980728"/>
            <a:ext cx="5158154" cy="4755872"/>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5511" y="980726"/>
            <a:ext cx="6155809" cy="4755873"/>
          </a:xfrm>
          <a:prstGeom prst="rect">
            <a:avLst/>
          </a:prstGeom>
        </p:spPr>
      </p:pic>
      <p:sp>
        <p:nvSpPr>
          <p:cNvPr id="8" name="Rectangle 7"/>
          <p:cNvSpPr/>
          <p:nvPr/>
        </p:nvSpPr>
        <p:spPr>
          <a:xfrm>
            <a:off x="7029450" y="840052"/>
            <a:ext cx="5162550" cy="4896544"/>
          </a:xfrm>
          <a:prstGeom prst="rect">
            <a:avLst/>
          </a:prstGeom>
          <a:solidFill>
            <a:srgbClr val="ECF0F1">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p:cNvSpPr>
            <a:spLocks noGrp="1"/>
          </p:cNvSpPr>
          <p:nvPr>
            <p:ph type="title"/>
          </p:nvPr>
        </p:nvSpPr>
        <p:spPr>
          <a:xfrm>
            <a:off x="7762875" y="1415850"/>
            <a:ext cx="3695699" cy="4026300"/>
          </a:xfrm>
        </p:spPr>
        <p:txBody>
          <a:bodyPr anchor="ctr">
            <a:normAutofit/>
          </a:bodyPr>
          <a:lstStyle>
            <a:lvl1pPr algn="ctr">
              <a:defRPr sz="3600">
                <a:solidFill>
                  <a:schemeClr val="bg2"/>
                </a:solidFill>
              </a:defRPr>
            </a:lvl1pPr>
          </a:lstStyle>
          <a:p>
            <a:r>
              <a:rPr lang="en-US" dirty="0"/>
              <a:t>Click to edit Master title style</a:t>
            </a:r>
            <a:endParaRPr lang="en-IN" dirty="0"/>
          </a:p>
        </p:txBody>
      </p:sp>
      <p:sp>
        <p:nvSpPr>
          <p:cNvPr id="9" name="Rectangle 8"/>
          <p:cNvSpPr/>
          <p:nvPr/>
        </p:nvSpPr>
        <p:spPr>
          <a:xfrm>
            <a:off x="0" y="0"/>
            <a:ext cx="12192000" cy="980728"/>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0" name="Freeform 9"/>
          <p:cNvSpPr/>
          <p:nvPr/>
        </p:nvSpPr>
        <p:spPr>
          <a:xfrm>
            <a:off x="-1" y="0"/>
            <a:ext cx="5875731" cy="980728"/>
          </a:xfrm>
          <a:custGeom>
            <a:avLst/>
            <a:gdLst>
              <a:gd name="connsiteX0" fmla="*/ 0 w 7020272"/>
              <a:gd name="connsiteY0" fmla="*/ 0 h 2132856"/>
              <a:gd name="connsiteX1" fmla="*/ 7011652 w 7020272"/>
              <a:gd name="connsiteY1" fmla="*/ 0 h 2132856"/>
              <a:gd name="connsiteX2" fmla="*/ 7020272 w 7020272"/>
              <a:gd name="connsiteY2" fmla="*/ 8620 h 2132856"/>
              <a:gd name="connsiteX3" fmla="*/ 4896036 w 7020272"/>
              <a:gd name="connsiteY3" fmla="*/ 2132856 h 2132856"/>
              <a:gd name="connsiteX4" fmla="*/ 0 w 7020272"/>
              <a:gd name="connsiteY4" fmla="*/ 2132856 h 213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0272" h="2132856">
                <a:moveTo>
                  <a:pt x="0" y="0"/>
                </a:moveTo>
                <a:lnTo>
                  <a:pt x="7011652" y="0"/>
                </a:lnTo>
                <a:lnTo>
                  <a:pt x="7020272" y="8620"/>
                </a:lnTo>
                <a:lnTo>
                  <a:pt x="4896036" y="2132856"/>
                </a:lnTo>
                <a:lnTo>
                  <a:pt x="0" y="2132856"/>
                </a:lnTo>
                <a:close/>
              </a:path>
            </a:pathLst>
          </a:custGeom>
          <a:solidFill>
            <a:schemeClr val="accent5">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1" name="Rectangle 10"/>
          <p:cNvSpPr/>
          <p:nvPr/>
        </p:nvSpPr>
        <p:spPr>
          <a:xfrm>
            <a:off x="0" y="5877272"/>
            <a:ext cx="12192000" cy="980728"/>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2" name="Freeform 11"/>
          <p:cNvSpPr/>
          <p:nvPr/>
        </p:nvSpPr>
        <p:spPr>
          <a:xfrm flipH="1" flipV="1">
            <a:off x="6316269" y="5877272"/>
            <a:ext cx="5875731" cy="980728"/>
          </a:xfrm>
          <a:custGeom>
            <a:avLst/>
            <a:gdLst>
              <a:gd name="connsiteX0" fmla="*/ 0 w 7020272"/>
              <a:gd name="connsiteY0" fmla="*/ 0 h 2132856"/>
              <a:gd name="connsiteX1" fmla="*/ 7011652 w 7020272"/>
              <a:gd name="connsiteY1" fmla="*/ 0 h 2132856"/>
              <a:gd name="connsiteX2" fmla="*/ 7020272 w 7020272"/>
              <a:gd name="connsiteY2" fmla="*/ 8620 h 2132856"/>
              <a:gd name="connsiteX3" fmla="*/ 4896036 w 7020272"/>
              <a:gd name="connsiteY3" fmla="*/ 2132856 h 2132856"/>
              <a:gd name="connsiteX4" fmla="*/ 0 w 7020272"/>
              <a:gd name="connsiteY4" fmla="*/ 2132856 h 213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0272" h="2132856">
                <a:moveTo>
                  <a:pt x="0" y="0"/>
                </a:moveTo>
                <a:lnTo>
                  <a:pt x="7011652" y="0"/>
                </a:lnTo>
                <a:lnTo>
                  <a:pt x="7020272" y="8620"/>
                </a:lnTo>
                <a:lnTo>
                  <a:pt x="4896036" y="2132856"/>
                </a:lnTo>
                <a:lnTo>
                  <a:pt x="0" y="2132856"/>
                </a:lnTo>
                <a:close/>
              </a:path>
            </a:pathLst>
          </a:custGeom>
          <a:solidFill>
            <a:schemeClr val="accent5">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3" name="Rectangle 12"/>
          <p:cNvSpPr/>
          <p:nvPr userDrawn="1"/>
        </p:nvSpPr>
        <p:spPr>
          <a:xfrm>
            <a:off x="-3" y="887993"/>
            <a:ext cx="12192003" cy="92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spTree>
    <p:extLst>
      <p:ext uri="{BB962C8B-B14F-4D97-AF65-F5344CB8AC3E}">
        <p14:creationId xmlns:p14="http://schemas.microsoft.com/office/powerpoint/2010/main" val="1903378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Section Tit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D2B7CD40-4907-4506-B742-7B31858F9EED}"/>
              </a:ext>
            </a:extLst>
          </p:cNvPr>
          <p:cNvSpPr/>
          <p:nvPr userDrawn="1"/>
        </p:nvSpPr>
        <p:spPr>
          <a:xfrm>
            <a:off x="2195" y="980728"/>
            <a:ext cx="5158154" cy="4896544"/>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557867" y="385936"/>
            <a:ext cx="10634133" cy="5981700"/>
          </a:xfrm>
          <a:prstGeom prst="rect">
            <a:avLst/>
          </a:prstGeom>
        </p:spPr>
      </p:pic>
      <p:sp>
        <p:nvSpPr>
          <p:cNvPr id="2" name="Title 1"/>
          <p:cNvSpPr>
            <a:spLocks noGrp="1"/>
          </p:cNvSpPr>
          <p:nvPr>
            <p:ph type="title"/>
          </p:nvPr>
        </p:nvSpPr>
        <p:spPr>
          <a:xfrm>
            <a:off x="733423" y="1460100"/>
            <a:ext cx="3695699" cy="4026300"/>
          </a:xfrm>
        </p:spPr>
        <p:txBody>
          <a:bodyPr anchor="ctr">
            <a:normAutofit/>
          </a:bodyPr>
          <a:lstStyle>
            <a:lvl1pPr algn="ctr">
              <a:defRPr sz="3600">
                <a:solidFill>
                  <a:schemeClr val="tx2"/>
                </a:solidFill>
              </a:defRPr>
            </a:lvl1pPr>
          </a:lstStyle>
          <a:p>
            <a:r>
              <a:rPr lang="en-US" dirty="0"/>
              <a:t>Click to edit Master title style</a:t>
            </a:r>
            <a:endParaRPr lang="en-IN" dirty="0"/>
          </a:p>
        </p:txBody>
      </p:sp>
      <p:sp>
        <p:nvSpPr>
          <p:cNvPr id="9" name="Rectangle 8"/>
          <p:cNvSpPr/>
          <p:nvPr/>
        </p:nvSpPr>
        <p:spPr>
          <a:xfrm>
            <a:off x="0" y="0"/>
            <a:ext cx="12192000" cy="980728"/>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0" name="Freeform 9"/>
          <p:cNvSpPr/>
          <p:nvPr/>
        </p:nvSpPr>
        <p:spPr>
          <a:xfrm>
            <a:off x="-1" y="0"/>
            <a:ext cx="5875731" cy="980728"/>
          </a:xfrm>
          <a:custGeom>
            <a:avLst/>
            <a:gdLst>
              <a:gd name="connsiteX0" fmla="*/ 0 w 7020272"/>
              <a:gd name="connsiteY0" fmla="*/ 0 h 2132856"/>
              <a:gd name="connsiteX1" fmla="*/ 7011652 w 7020272"/>
              <a:gd name="connsiteY1" fmla="*/ 0 h 2132856"/>
              <a:gd name="connsiteX2" fmla="*/ 7020272 w 7020272"/>
              <a:gd name="connsiteY2" fmla="*/ 8620 h 2132856"/>
              <a:gd name="connsiteX3" fmla="*/ 4896036 w 7020272"/>
              <a:gd name="connsiteY3" fmla="*/ 2132856 h 2132856"/>
              <a:gd name="connsiteX4" fmla="*/ 0 w 7020272"/>
              <a:gd name="connsiteY4" fmla="*/ 2132856 h 213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0272" h="2132856">
                <a:moveTo>
                  <a:pt x="0" y="0"/>
                </a:moveTo>
                <a:lnTo>
                  <a:pt x="7011652" y="0"/>
                </a:lnTo>
                <a:lnTo>
                  <a:pt x="7020272" y="8620"/>
                </a:lnTo>
                <a:lnTo>
                  <a:pt x="4896036" y="2132856"/>
                </a:lnTo>
                <a:lnTo>
                  <a:pt x="0" y="2132856"/>
                </a:lnTo>
                <a:close/>
              </a:path>
            </a:pathLst>
          </a:custGeom>
          <a:solidFill>
            <a:schemeClr val="accent5">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1" name="Rectangle 10"/>
          <p:cNvSpPr/>
          <p:nvPr/>
        </p:nvSpPr>
        <p:spPr>
          <a:xfrm>
            <a:off x="-18683" y="5888965"/>
            <a:ext cx="12192000" cy="980728"/>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2" name="Freeform 11"/>
          <p:cNvSpPr/>
          <p:nvPr/>
        </p:nvSpPr>
        <p:spPr>
          <a:xfrm flipH="1" flipV="1">
            <a:off x="6316269" y="5877272"/>
            <a:ext cx="5875731" cy="980728"/>
          </a:xfrm>
          <a:custGeom>
            <a:avLst/>
            <a:gdLst>
              <a:gd name="connsiteX0" fmla="*/ 0 w 7020272"/>
              <a:gd name="connsiteY0" fmla="*/ 0 h 2132856"/>
              <a:gd name="connsiteX1" fmla="*/ 7011652 w 7020272"/>
              <a:gd name="connsiteY1" fmla="*/ 0 h 2132856"/>
              <a:gd name="connsiteX2" fmla="*/ 7020272 w 7020272"/>
              <a:gd name="connsiteY2" fmla="*/ 8620 h 2132856"/>
              <a:gd name="connsiteX3" fmla="*/ 4896036 w 7020272"/>
              <a:gd name="connsiteY3" fmla="*/ 2132856 h 2132856"/>
              <a:gd name="connsiteX4" fmla="*/ 0 w 7020272"/>
              <a:gd name="connsiteY4" fmla="*/ 2132856 h 213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0272" h="2132856">
                <a:moveTo>
                  <a:pt x="0" y="0"/>
                </a:moveTo>
                <a:lnTo>
                  <a:pt x="7011652" y="0"/>
                </a:lnTo>
                <a:lnTo>
                  <a:pt x="7020272" y="8620"/>
                </a:lnTo>
                <a:lnTo>
                  <a:pt x="4896036" y="2132856"/>
                </a:lnTo>
                <a:lnTo>
                  <a:pt x="0" y="2132856"/>
                </a:lnTo>
                <a:close/>
              </a:path>
            </a:pathLst>
          </a:custGeom>
          <a:solidFill>
            <a:schemeClr val="accent5">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3" name="Rectangle 12"/>
          <p:cNvSpPr/>
          <p:nvPr userDrawn="1"/>
        </p:nvSpPr>
        <p:spPr>
          <a:xfrm>
            <a:off x="-3" y="887993"/>
            <a:ext cx="12192003" cy="92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sp>
        <p:nvSpPr>
          <p:cNvPr id="16" name="Rectangle 15">
            <a:extLst>
              <a:ext uri="{FF2B5EF4-FFF2-40B4-BE49-F238E27FC236}">
                <a16:creationId xmlns:a16="http://schemas.microsoft.com/office/drawing/2014/main" id="{6CA2F3ED-D3FB-46CB-B4C8-BE1E09AA56E1}"/>
              </a:ext>
            </a:extLst>
          </p:cNvPr>
          <p:cNvSpPr/>
          <p:nvPr userDrawn="1"/>
        </p:nvSpPr>
        <p:spPr>
          <a:xfrm>
            <a:off x="-303505" y="980728"/>
            <a:ext cx="5162550" cy="4896544"/>
          </a:xfrm>
          <a:prstGeom prst="rect">
            <a:avLst/>
          </a:prstGeom>
          <a:solidFill>
            <a:srgbClr val="ECF0F1">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1743056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11420954" y="6443549"/>
            <a:ext cx="561474" cy="393531"/>
          </a:xfrm>
        </p:spPr>
        <p:txBody>
          <a:bodyPr/>
          <a:lstStyle/>
          <a:p>
            <a:fld id="{31BD02ED-5614-414C-83EF-3F3A42B39758}" type="slidenum">
              <a:rPr lang="en-IN" smtClean="0"/>
              <a:t>‹#›</a:t>
            </a:fld>
            <a:endParaRPr lang="en-IN"/>
          </a:p>
        </p:txBody>
      </p:sp>
    </p:spTree>
    <p:extLst>
      <p:ext uri="{BB962C8B-B14F-4D97-AF65-F5344CB8AC3E}">
        <p14:creationId xmlns:p14="http://schemas.microsoft.com/office/powerpoint/2010/main" val="1151843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Section Titl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95250"/>
            <a:ext cx="12192000" cy="6553200"/>
          </a:xfrm>
          <a:prstGeom prst="rect">
            <a:avLst/>
          </a:prstGeom>
        </p:spPr>
      </p:pic>
      <p:sp>
        <p:nvSpPr>
          <p:cNvPr id="8" name="Rectangle 7"/>
          <p:cNvSpPr/>
          <p:nvPr/>
        </p:nvSpPr>
        <p:spPr>
          <a:xfrm>
            <a:off x="-2" y="2271346"/>
            <a:ext cx="12192002" cy="2381250"/>
          </a:xfrm>
          <a:prstGeom prst="rect">
            <a:avLst/>
          </a:prstGeom>
          <a:solidFill>
            <a:srgbClr val="000000">
              <a:alpha val="5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 name="Title 1"/>
          <p:cNvSpPr>
            <a:spLocks noGrp="1"/>
          </p:cNvSpPr>
          <p:nvPr>
            <p:ph type="title"/>
          </p:nvPr>
        </p:nvSpPr>
        <p:spPr>
          <a:xfrm>
            <a:off x="733423" y="2662602"/>
            <a:ext cx="10925177" cy="1638300"/>
          </a:xfrm>
        </p:spPr>
        <p:txBody>
          <a:bodyPr anchor="ctr">
            <a:normAutofit/>
          </a:bodyPr>
          <a:lstStyle>
            <a:lvl1pPr algn="ctr">
              <a:defRPr sz="3600">
                <a:solidFill>
                  <a:schemeClr val="bg2"/>
                </a:solidFill>
              </a:defRPr>
            </a:lvl1pPr>
          </a:lstStyle>
          <a:p>
            <a:r>
              <a:rPr lang="en-US" dirty="0"/>
              <a:t>Click to edit Master title style</a:t>
            </a:r>
            <a:endParaRPr lang="en-IN" dirty="0"/>
          </a:p>
        </p:txBody>
      </p:sp>
      <p:sp>
        <p:nvSpPr>
          <p:cNvPr id="9" name="Rectangle 8"/>
          <p:cNvSpPr/>
          <p:nvPr/>
        </p:nvSpPr>
        <p:spPr>
          <a:xfrm>
            <a:off x="0" y="0"/>
            <a:ext cx="12192000" cy="980728"/>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0" name="Freeform 9"/>
          <p:cNvSpPr/>
          <p:nvPr/>
        </p:nvSpPr>
        <p:spPr>
          <a:xfrm>
            <a:off x="-1" y="0"/>
            <a:ext cx="5875731" cy="980728"/>
          </a:xfrm>
          <a:custGeom>
            <a:avLst/>
            <a:gdLst>
              <a:gd name="connsiteX0" fmla="*/ 0 w 7020272"/>
              <a:gd name="connsiteY0" fmla="*/ 0 h 2132856"/>
              <a:gd name="connsiteX1" fmla="*/ 7011652 w 7020272"/>
              <a:gd name="connsiteY1" fmla="*/ 0 h 2132856"/>
              <a:gd name="connsiteX2" fmla="*/ 7020272 w 7020272"/>
              <a:gd name="connsiteY2" fmla="*/ 8620 h 2132856"/>
              <a:gd name="connsiteX3" fmla="*/ 4896036 w 7020272"/>
              <a:gd name="connsiteY3" fmla="*/ 2132856 h 2132856"/>
              <a:gd name="connsiteX4" fmla="*/ 0 w 7020272"/>
              <a:gd name="connsiteY4" fmla="*/ 2132856 h 213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0272" h="2132856">
                <a:moveTo>
                  <a:pt x="0" y="0"/>
                </a:moveTo>
                <a:lnTo>
                  <a:pt x="7011652" y="0"/>
                </a:lnTo>
                <a:lnTo>
                  <a:pt x="7020272" y="8620"/>
                </a:lnTo>
                <a:lnTo>
                  <a:pt x="4896036" y="2132856"/>
                </a:lnTo>
                <a:lnTo>
                  <a:pt x="0" y="2132856"/>
                </a:lnTo>
                <a:close/>
              </a:path>
            </a:pathLst>
          </a:custGeom>
          <a:solidFill>
            <a:schemeClr val="accent5">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1" name="Rectangle 10"/>
          <p:cNvSpPr/>
          <p:nvPr/>
        </p:nvSpPr>
        <p:spPr>
          <a:xfrm>
            <a:off x="0" y="5877272"/>
            <a:ext cx="12192000" cy="980728"/>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2" name="Freeform 11"/>
          <p:cNvSpPr/>
          <p:nvPr/>
        </p:nvSpPr>
        <p:spPr>
          <a:xfrm flipH="1" flipV="1">
            <a:off x="6316269" y="5877272"/>
            <a:ext cx="5875731" cy="980728"/>
          </a:xfrm>
          <a:custGeom>
            <a:avLst/>
            <a:gdLst>
              <a:gd name="connsiteX0" fmla="*/ 0 w 7020272"/>
              <a:gd name="connsiteY0" fmla="*/ 0 h 2132856"/>
              <a:gd name="connsiteX1" fmla="*/ 7011652 w 7020272"/>
              <a:gd name="connsiteY1" fmla="*/ 0 h 2132856"/>
              <a:gd name="connsiteX2" fmla="*/ 7020272 w 7020272"/>
              <a:gd name="connsiteY2" fmla="*/ 8620 h 2132856"/>
              <a:gd name="connsiteX3" fmla="*/ 4896036 w 7020272"/>
              <a:gd name="connsiteY3" fmla="*/ 2132856 h 2132856"/>
              <a:gd name="connsiteX4" fmla="*/ 0 w 7020272"/>
              <a:gd name="connsiteY4" fmla="*/ 2132856 h 21328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20272" h="2132856">
                <a:moveTo>
                  <a:pt x="0" y="0"/>
                </a:moveTo>
                <a:lnTo>
                  <a:pt x="7011652" y="0"/>
                </a:lnTo>
                <a:lnTo>
                  <a:pt x="7020272" y="8620"/>
                </a:lnTo>
                <a:lnTo>
                  <a:pt x="4896036" y="2132856"/>
                </a:lnTo>
                <a:lnTo>
                  <a:pt x="0" y="2132856"/>
                </a:lnTo>
                <a:close/>
              </a:path>
            </a:pathLst>
          </a:custGeom>
          <a:solidFill>
            <a:schemeClr val="accent5">
              <a:alpha val="4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prstClr val="white"/>
              </a:solidFill>
            </a:endParaRPr>
          </a:p>
        </p:txBody>
      </p:sp>
      <p:sp>
        <p:nvSpPr>
          <p:cNvPr id="13" name="Rectangle 12"/>
          <p:cNvSpPr/>
          <p:nvPr userDrawn="1"/>
        </p:nvSpPr>
        <p:spPr>
          <a:xfrm>
            <a:off x="-3" y="887993"/>
            <a:ext cx="12192003" cy="927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IN"/>
          </a:p>
        </p:txBody>
      </p:sp>
    </p:spTree>
    <p:extLst>
      <p:ext uri="{BB962C8B-B14F-4D97-AF65-F5344CB8AC3E}">
        <p14:creationId xmlns:p14="http://schemas.microsoft.com/office/powerpoint/2010/main" val="13263698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gif"/><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9" cstate="print">
            <a:clrChange>
              <a:clrFrom>
                <a:srgbClr val="000000">
                  <a:alpha val="0"/>
                </a:srgbClr>
              </a:clrFrom>
              <a:clrTo>
                <a:srgbClr val="000000">
                  <a:alpha val="0"/>
                </a:srgbClr>
              </a:clrTo>
            </a:clrChange>
            <a:extLst>
              <a:ext uri="{28A0092B-C50C-407E-A947-70E740481C1C}">
                <a14:useLocalDpi xmlns:a14="http://schemas.microsoft.com/office/drawing/2010/main" val="0"/>
              </a:ext>
            </a:extLst>
          </a:blip>
          <a:stretch>
            <a:fillRect/>
          </a:stretch>
        </p:blipFill>
        <p:spPr>
          <a:xfrm>
            <a:off x="11616668" y="6505338"/>
            <a:ext cx="324335" cy="323074"/>
          </a:xfrm>
          <a:prstGeom prst="rect">
            <a:avLst/>
          </a:prstGeom>
        </p:spPr>
      </p:pic>
      <p:sp>
        <p:nvSpPr>
          <p:cNvPr id="4" name="Rectangle 3"/>
          <p:cNvSpPr/>
          <p:nvPr userDrawn="1"/>
        </p:nvSpPr>
        <p:spPr>
          <a:xfrm>
            <a:off x="-1" y="1"/>
            <a:ext cx="12192000" cy="868288"/>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chemeClr val="bg1"/>
              </a:solidFill>
            </a:endParaRPr>
          </a:p>
        </p:txBody>
      </p:sp>
      <p:sp>
        <p:nvSpPr>
          <p:cNvPr id="2" name="Title Placeholder 1"/>
          <p:cNvSpPr>
            <a:spLocks noGrp="1"/>
          </p:cNvSpPr>
          <p:nvPr>
            <p:ph type="title"/>
          </p:nvPr>
        </p:nvSpPr>
        <p:spPr>
          <a:xfrm>
            <a:off x="432000" y="14514"/>
            <a:ext cx="11339998" cy="791999"/>
          </a:xfrm>
          <a:prstGeom prst="rect">
            <a:avLst/>
          </a:prstGeom>
        </p:spPr>
        <p:txBody>
          <a:bodyPr vert="horz" lIns="91440" tIns="45720" rIns="91440" bIns="45720" rtlCol="0" anchor="ctr">
            <a:normAutofit/>
          </a:bodyPr>
          <a:lstStyle/>
          <a:p>
            <a:r>
              <a:rPr lang="en-US" dirty="0"/>
              <a:t>Click to edit Master title style</a:t>
            </a:r>
            <a:endParaRPr lang="en-IN" dirty="0"/>
          </a:p>
        </p:txBody>
      </p:sp>
      <p:sp>
        <p:nvSpPr>
          <p:cNvPr id="3" name="Text Placeholder 2"/>
          <p:cNvSpPr>
            <a:spLocks noGrp="1"/>
          </p:cNvSpPr>
          <p:nvPr>
            <p:ph type="body" idx="1"/>
          </p:nvPr>
        </p:nvSpPr>
        <p:spPr>
          <a:xfrm>
            <a:off x="431998" y="1036490"/>
            <a:ext cx="11340000" cy="499994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Slide Number Placeholder 5"/>
          <p:cNvSpPr>
            <a:spLocks noGrp="1"/>
          </p:cNvSpPr>
          <p:nvPr>
            <p:ph type="sldNum" sz="quarter" idx="4"/>
          </p:nvPr>
        </p:nvSpPr>
        <p:spPr>
          <a:xfrm>
            <a:off x="11491261" y="6477085"/>
            <a:ext cx="561474" cy="393531"/>
          </a:xfrm>
          <a:prstGeom prst="rect">
            <a:avLst/>
          </a:prstGeom>
        </p:spPr>
        <p:txBody>
          <a:bodyPr vert="horz" lIns="91440" tIns="45720" rIns="91440" bIns="45720" rtlCol="0" anchor="ctr"/>
          <a:lstStyle>
            <a:lvl1pPr algn="ctr">
              <a:defRPr sz="1100">
                <a:solidFill>
                  <a:schemeClr val="bg1"/>
                </a:solidFill>
              </a:defRPr>
            </a:lvl1pPr>
          </a:lstStyle>
          <a:p>
            <a:fld id="{31BD02ED-5614-414C-83EF-3F3A42B39758}" type="slidenum">
              <a:rPr lang="en-IN" smtClean="0"/>
              <a:pPr/>
              <a:t>‹#›</a:t>
            </a:fld>
            <a:endParaRPr lang="en-IN" dirty="0"/>
          </a:p>
        </p:txBody>
      </p:sp>
      <p:sp>
        <p:nvSpPr>
          <p:cNvPr id="9" name="Rectangle 8"/>
          <p:cNvSpPr/>
          <p:nvPr userDrawn="1"/>
        </p:nvSpPr>
        <p:spPr>
          <a:xfrm>
            <a:off x="0" y="868289"/>
            <a:ext cx="12192000" cy="72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p:cNvSpPr/>
          <p:nvPr userDrawn="1"/>
        </p:nvSpPr>
        <p:spPr>
          <a:xfrm>
            <a:off x="0" y="6299998"/>
            <a:ext cx="12192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ounded Rectangle 7"/>
          <p:cNvSpPr/>
          <p:nvPr userDrawn="1"/>
        </p:nvSpPr>
        <p:spPr>
          <a:xfrm>
            <a:off x="11673331" y="6217864"/>
            <a:ext cx="225468" cy="225468"/>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descr="A close up of a sign&#10;&#10;Description automatically generated">
            <a:extLst>
              <a:ext uri="{FF2B5EF4-FFF2-40B4-BE49-F238E27FC236}">
                <a16:creationId xmlns:a16="http://schemas.microsoft.com/office/drawing/2014/main" id="{ED148876-7AC7-4B1E-9749-661508ACEC15}"/>
              </a:ext>
            </a:extLst>
          </p:cNvPr>
          <p:cNvPicPr>
            <a:picLocks noChangeAspect="1"/>
          </p:cNvPicPr>
          <p:nvPr userDrawn="1"/>
        </p:nvPicPr>
        <p:blipFill>
          <a:blip r:embed="rId10"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845" y="6449738"/>
            <a:ext cx="1696915" cy="424229"/>
          </a:xfrm>
          <a:prstGeom prst="rect">
            <a:avLst/>
          </a:prstGeom>
        </p:spPr>
      </p:pic>
    </p:spTree>
    <p:extLst>
      <p:ext uri="{BB962C8B-B14F-4D97-AF65-F5344CB8AC3E}">
        <p14:creationId xmlns:p14="http://schemas.microsoft.com/office/powerpoint/2010/main" val="4117267515"/>
      </p:ext>
    </p:extLst>
  </p:cSld>
  <p:clrMap bg1="lt1" tx1="dk1" bg2="lt2" tx2="dk2" accent1="accent1" accent2="accent2" accent3="accent3" accent4="accent4" accent5="accent5" accent6="accent6" hlink="hlink" folHlink="folHlink"/>
  <p:sldLayoutIdLst>
    <p:sldLayoutId id="2147483661" r:id="rId1"/>
    <p:sldLayoutId id="2147483667" r:id="rId2"/>
    <p:sldLayoutId id="2147483662" r:id="rId3"/>
    <p:sldLayoutId id="2147483663" r:id="rId4"/>
    <p:sldLayoutId id="2147483665" r:id="rId5"/>
    <p:sldLayoutId id="2147483664" r:id="rId6"/>
    <p:sldLayoutId id="2147483666" r:id="rId7"/>
  </p:sldLayoutIdLst>
  <p:hf hdr="0" ftr="0" dt="0"/>
  <p:txStyles>
    <p:titleStyle>
      <a:lvl1pPr algn="l" defTabSz="914400" rtl="0" eaLnBrk="1" latinLnBrk="0" hangingPunct="1">
        <a:lnSpc>
          <a:spcPct val="90000"/>
        </a:lnSpc>
        <a:spcBef>
          <a:spcPct val="0"/>
        </a:spcBef>
        <a:buNone/>
        <a:defRPr sz="2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Century Gothic" panose="020B0502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Century Gothic" panose="020B0502020202020204" pitchFamily="34" charset="0"/>
        <a:buChar char="―"/>
        <a:defRPr sz="13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3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www.st.cs.uni-saarland.de/edu/recommendation-systems/papers/ICSE05Churn.pdf"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7.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 Id="rId5" Type="http://schemas.openxmlformats.org/officeDocument/2006/relationships/image" Target="../media/image2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24.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hyperlink" Target="https://github.com/niravjdn/Software-Measurement-Project/" TargetMode="Externa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27.png"/><Relationship Id="rId4" Type="http://schemas.openxmlformats.org/officeDocument/2006/relationships/hyperlink" Target="https://drive.google.com/drive/folders/1kB3hoNvKrX-gr6AuuCWKLyCX2E-MSnBL"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chart" Target="../charts/chart7.xml"/><Relationship Id="rId3" Type="http://schemas.openxmlformats.org/officeDocument/2006/relationships/chart" Target="../charts/chart1.xml"/><Relationship Id="rId7" Type="http://schemas.openxmlformats.org/officeDocument/2006/relationships/chart" Target="../charts/chart3.xml"/><Relationship Id="rId12" Type="http://schemas.openxmlformats.org/officeDocument/2006/relationships/chart" Target="../charts/chart6.xml"/><Relationship Id="rId2" Type="http://schemas.openxmlformats.org/officeDocument/2006/relationships/image" Target="../media/image11.png"/><Relationship Id="rId1" Type="http://schemas.openxmlformats.org/officeDocument/2006/relationships/slideLayout" Target="../slideLayouts/slideLayout3.xml"/><Relationship Id="rId6" Type="http://schemas.openxmlformats.org/officeDocument/2006/relationships/image" Target="../media/image13.png"/><Relationship Id="rId11" Type="http://schemas.openxmlformats.org/officeDocument/2006/relationships/chart" Target="../charts/chart5.xml"/><Relationship Id="rId5" Type="http://schemas.openxmlformats.org/officeDocument/2006/relationships/chart" Target="../charts/chart2.xml"/><Relationship Id="rId10" Type="http://schemas.openxmlformats.org/officeDocument/2006/relationships/image" Target="../media/image15.png"/><Relationship Id="rId4" Type="http://schemas.openxmlformats.org/officeDocument/2006/relationships/image" Target="../media/image12.png"/><Relationship Id="rId9" Type="http://schemas.openxmlformats.org/officeDocument/2006/relationships/chart" Target="../charts/char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6.jpe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1570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F6573-02CD-4DEF-8734-DFF9A5873F65}"/>
              </a:ext>
            </a:extLst>
          </p:cNvPr>
          <p:cNvSpPr>
            <a:spLocks noGrp="1"/>
          </p:cNvSpPr>
          <p:nvPr>
            <p:ph type="title"/>
          </p:nvPr>
        </p:nvSpPr>
        <p:spPr/>
        <p:txBody>
          <a:bodyPr>
            <a:normAutofit/>
          </a:bodyPr>
          <a:lstStyle/>
          <a:p>
            <a:r>
              <a:rPr lang="en-IN" dirty="0"/>
              <a:t>RELATED WORK</a:t>
            </a:r>
          </a:p>
        </p:txBody>
      </p:sp>
      <p:sp>
        <p:nvSpPr>
          <p:cNvPr id="3" name="Content Placeholder 2">
            <a:extLst>
              <a:ext uri="{FF2B5EF4-FFF2-40B4-BE49-F238E27FC236}">
                <a16:creationId xmlns:a16="http://schemas.microsoft.com/office/drawing/2014/main" id="{52C2BFC5-E29C-4CFD-B3B7-864BF120731C}"/>
              </a:ext>
            </a:extLst>
          </p:cNvPr>
          <p:cNvSpPr>
            <a:spLocks noGrp="1"/>
          </p:cNvSpPr>
          <p:nvPr>
            <p:ph idx="1"/>
          </p:nvPr>
        </p:nvSpPr>
        <p:spPr/>
        <p:txBody>
          <a:bodyPr/>
          <a:lstStyle/>
          <a:p>
            <a:pPr>
              <a:buFont typeface="+mj-lt"/>
              <a:buAutoNum type="arabicPeriod"/>
            </a:pPr>
            <a:r>
              <a:rPr lang="en-US" b="1" dirty="0"/>
              <a:t>(2019). St.cs.uni-saarland.de. Retrieved 2 April 2019, from </a:t>
            </a:r>
            <a:r>
              <a:rPr lang="en-US" b="1" dirty="0">
                <a:hlinkClick r:id="rId3"/>
              </a:rPr>
              <a:t>https://www.st.cs.uni-saarland.de/edu/recommendation systems/papers/ICSE05Churn.pdf</a:t>
            </a:r>
            <a:endParaRPr lang="en-US" b="1" dirty="0"/>
          </a:p>
          <a:p>
            <a:pPr marL="457200" lvl="1" indent="0">
              <a:buNone/>
            </a:pPr>
            <a:r>
              <a:rPr lang="en-US" dirty="0"/>
              <a:t>This Paper uses code churn to predict the defect density in software systems. Code churn is a measure of the amount of code change taking place within a software unit over time. It is easily extracted from a system’s change history, as recorded automatically by a version control system. </a:t>
            </a:r>
          </a:p>
          <a:p>
            <a:pPr marL="457200" lvl="1" indent="0">
              <a:buNone/>
            </a:pPr>
            <a:endParaRPr lang="en-US" dirty="0"/>
          </a:p>
          <a:p>
            <a:pPr>
              <a:buFont typeface="+mj-lt"/>
              <a:buAutoNum type="arabicPeriod"/>
            </a:pPr>
            <a:r>
              <a:rPr lang="en-US" b="1" dirty="0"/>
              <a:t>W. E. Wong, J. R. Horgan, S. London, and A. P. Mathur. Effect of test set size and block coverage on the fault detection effectiveness. In Proceedings of 1994 IEEE International Symposium on Software Reliability Engineering, pages 230–238, Nov 1994</a:t>
            </a:r>
          </a:p>
          <a:p>
            <a:pPr marL="457200" lvl="1" indent="0">
              <a:buNone/>
            </a:pPr>
            <a:r>
              <a:rPr lang="en-US" dirty="0"/>
              <a:t>This is a Paper written by W. E. Wong, J. R. Horgan, S. London and A. P. Mathur [20] where they compare the correlation between fault detection effectiveness and block coverage, and fault detection effectiveness and the size of a test set. They describe block coverage as a sequence of consecutive statements or expressions that include no branches except at the end, which means that if one element of the code is executed, all are</a:t>
            </a:r>
          </a:p>
          <a:p>
            <a:pPr marL="457200" lvl="1" indent="0">
              <a:buNone/>
            </a:pPr>
            <a:endParaRPr lang="en-US" dirty="0"/>
          </a:p>
          <a:p>
            <a:pPr>
              <a:buFont typeface="+mj-lt"/>
              <a:buAutoNum type="arabicPeriod"/>
            </a:pPr>
            <a:r>
              <a:rPr lang="en-US" b="1" dirty="0"/>
              <a:t>Investigating the Correlation between Mutation Score and Coverage Score - IEEE Conference Publication. (2019). Ieeexplore.ieee.org. Retrieved 2 April 2019, from https://ieeexplore.ieee.org/document/6527442</a:t>
            </a:r>
            <a:r>
              <a:rPr lang="en-US" dirty="0"/>
              <a:t>		</a:t>
            </a:r>
          </a:p>
          <a:p>
            <a:pPr marL="457200" lvl="1" indent="0">
              <a:buNone/>
            </a:pPr>
            <a:r>
              <a:rPr lang="en-US" dirty="0"/>
              <a:t>This experimental test results support our hypothesis of strong positive correlation between coverage and mutation scores. In fact, it has exceeded our hypothesis of +0.5, further proving the effectiveness of mutation analysis as a tool to augment test cases. </a:t>
            </a:r>
          </a:p>
          <a:p>
            <a:pPr marL="457200" lvl="1" indent="0">
              <a:buNone/>
            </a:pPr>
            <a:endParaRPr lang="en-US" dirty="0"/>
          </a:p>
          <a:p>
            <a:pPr>
              <a:buFont typeface="+mj-lt"/>
              <a:buAutoNum type="arabicPeriod"/>
            </a:pPr>
            <a:r>
              <a:rPr lang="en-US" b="1" dirty="0" err="1"/>
              <a:t>Pavneet</a:t>
            </a:r>
            <a:r>
              <a:rPr lang="en-US" b="1" dirty="0"/>
              <a:t> Singh Kochhar, David Lo, Julia </a:t>
            </a:r>
            <a:r>
              <a:rPr lang="en-US" b="1" dirty="0" err="1"/>
              <a:t>Lawall</a:t>
            </a:r>
            <a:r>
              <a:rPr lang="en-US" b="1" dirty="0"/>
              <a:t>, </a:t>
            </a:r>
            <a:r>
              <a:rPr lang="en-US" b="1" dirty="0" err="1"/>
              <a:t>Nachiappan</a:t>
            </a:r>
            <a:r>
              <a:rPr lang="en-US" b="1" dirty="0"/>
              <a:t> </a:t>
            </a:r>
            <a:r>
              <a:rPr lang="en-US" b="1" dirty="0" err="1"/>
              <a:t>Nagappan</a:t>
            </a:r>
            <a:r>
              <a:rPr lang="en-US" b="1" dirty="0"/>
              <a:t>. Code Coverage and </a:t>
            </a:r>
            <a:r>
              <a:rPr lang="en-US" b="1" dirty="0" err="1"/>
              <a:t>Postrelease</a:t>
            </a:r>
            <a:r>
              <a:rPr lang="en-US" b="1" dirty="0"/>
              <a:t> Defects: A Large-Scale Study on Open Source Projects. IEEE Transactions on Reliability, Institute of Electrical and Electronics Engineers, 2017, 66 (4).</a:t>
            </a:r>
          </a:p>
          <a:p>
            <a:pPr marL="457200" lvl="1" indent="0">
              <a:buNone/>
            </a:pPr>
            <a:r>
              <a:rPr lang="en-US" dirty="0"/>
              <a:t>This Paper States that : At the project level, code coverage has an insignificant correlation with the number of bugs as well as with the number of bugs per LOC and the number of bugs per complexity. Coverage/complexity has a moderate negative correlation with the number of bugs and an insignificant correlation with the number of bugs/LOC. By categorizing projects based on size and complexity, we observe an insignificant correlation between coverage and other metrics.</a:t>
            </a:r>
          </a:p>
        </p:txBody>
      </p:sp>
      <p:sp>
        <p:nvSpPr>
          <p:cNvPr id="4" name="Slide Number Placeholder 3">
            <a:extLst>
              <a:ext uri="{FF2B5EF4-FFF2-40B4-BE49-F238E27FC236}">
                <a16:creationId xmlns:a16="http://schemas.microsoft.com/office/drawing/2014/main" id="{D53F1DAA-F8D3-4F1D-A998-B124DCA6714A}"/>
              </a:ext>
            </a:extLst>
          </p:cNvPr>
          <p:cNvSpPr>
            <a:spLocks noGrp="1"/>
          </p:cNvSpPr>
          <p:nvPr>
            <p:ph type="sldNum" sz="quarter" idx="12"/>
          </p:nvPr>
        </p:nvSpPr>
        <p:spPr/>
        <p:txBody>
          <a:bodyPr/>
          <a:lstStyle/>
          <a:p>
            <a:fld id="{31BD02ED-5614-414C-83EF-3F3A42B39758}" type="slidenum">
              <a:rPr lang="en-IN" smtClean="0"/>
              <a:t>10</a:t>
            </a:fld>
            <a:endParaRPr lang="en-IN"/>
          </a:p>
        </p:txBody>
      </p:sp>
    </p:spTree>
    <p:extLst>
      <p:ext uri="{BB962C8B-B14F-4D97-AF65-F5344CB8AC3E}">
        <p14:creationId xmlns:p14="http://schemas.microsoft.com/office/powerpoint/2010/main" val="722100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6DF0D-8E44-4539-BD01-298135FCE5BC}"/>
              </a:ext>
            </a:extLst>
          </p:cNvPr>
          <p:cNvSpPr>
            <a:spLocks noGrp="1"/>
          </p:cNvSpPr>
          <p:nvPr>
            <p:ph type="title"/>
          </p:nvPr>
        </p:nvSpPr>
        <p:spPr/>
        <p:txBody>
          <a:bodyPr/>
          <a:lstStyle/>
          <a:p>
            <a:r>
              <a:rPr lang="en-IN" dirty="0">
                <a:solidFill>
                  <a:schemeClr val="bg1"/>
                </a:solidFill>
              </a:rPr>
              <a:t>CORRELATION</a:t>
            </a:r>
            <a:br>
              <a:rPr lang="en-IN" dirty="0">
                <a:solidFill>
                  <a:schemeClr val="bg1"/>
                </a:solidFill>
              </a:rPr>
            </a:br>
            <a:r>
              <a:rPr lang="en-IN" dirty="0">
                <a:solidFill>
                  <a:schemeClr val="bg1"/>
                </a:solidFill>
              </a:rPr>
              <a:t>BETWEEN </a:t>
            </a:r>
            <a:br>
              <a:rPr lang="en-IN" dirty="0">
                <a:solidFill>
                  <a:schemeClr val="bg1"/>
                </a:solidFill>
              </a:rPr>
            </a:br>
            <a:r>
              <a:rPr lang="en-IN" dirty="0">
                <a:solidFill>
                  <a:schemeClr val="bg1"/>
                </a:solidFill>
              </a:rPr>
              <a:t>METRIC</a:t>
            </a:r>
          </a:p>
        </p:txBody>
      </p:sp>
    </p:spTree>
    <p:extLst>
      <p:ext uri="{BB962C8B-B14F-4D97-AF65-F5344CB8AC3E}">
        <p14:creationId xmlns:p14="http://schemas.microsoft.com/office/powerpoint/2010/main" val="2275473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37971-BB97-4729-9D3F-D99A76EBCE9E}"/>
              </a:ext>
            </a:extLst>
          </p:cNvPr>
          <p:cNvSpPr>
            <a:spLocks noGrp="1"/>
          </p:cNvSpPr>
          <p:nvPr>
            <p:ph type="title"/>
          </p:nvPr>
        </p:nvSpPr>
        <p:spPr/>
        <p:txBody>
          <a:bodyPr/>
          <a:lstStyle/>
          <a:p>
            <a:r>
              <a:rPr lang="en-US" dirty="0"/>
              <a:t>CORRELATION BETWEEN CODE COVERAGE AND MUTATION SCORE</a:t>
            </a:r>
            <a:endParaRPr lang="en-IN" dirty="0"/>
          </a:p>
        </p:txBody>
      </p:sp>
      <p:sp>
        <p:nvSpPr>
          <p:cNvPr id="4" name="Slide Number Placeholder 3">
            <a:extLst>
              <a:ext uri="{FF2B5EF4-FFF2-40B4-BE49-F238E27FC236}">
                <a16:creationId xmlns:a16="http://schemas.microsoft.com/office/drawing/2014/main" id="{95217ABE-F6E1-4BDC-8D50-FEF9E06917C8}"/>
              </a:ext>
            </a:extLst>
          </p:cNvPr>
          <p:cNvSpPr>
            <a:spLocks noGrp="1"/>
          </p:cNvSpPr>
          <p:nvPr>
            <p:ph type="sldNum" sz="quarter" idx="12"/>
          </p:nvPr>
        </p:nvSpPr>
        <p:spPr/>
        <p:txBody>
          <a:bodyPr/>
          <a:lstStyle/>
          <a:p>
            <a:fld id="{31BD02ED-5614-414C-83EF-3F3A42B39758}" type="slidenum">
              <a:rPr lang="en-IN" smtClean="0"/>
              <a:t>12</a:t>
            </a:fld>
            <a:endParaRPr lang="en-IN"/>
          </a:p>
        </p:txBody>
      </p:sp>
      <p:pic>
        <p:nvPicPr>
          <p:cNvPr id="5122" name="Picture 2" descr="https://lh3.googleusercontent.com/9XLxvpHgjSLuqfS9B8cYWMmNUTNWnc7r6Acyrp_b084znZkkJWKXvi1jarJ6s0YebAurv-TjGLLEdmxGHSiqFNXQX_zKAloGFM_t-AZHl4P5zI8Qr39KOX4btBvLg5teeZMTGK9XJ4k">
            <a:extLst>
              <a:ext uri="{FF2B5EF4-FFF2-40B4-BE49-F238E27FC236}">
                <a16:creationId xmlns:a16="http://schemas.microsoft.com/office/drawing/2014/main" id="{93DF353F-A2D8-4C3E-B66E-FEC6430C30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2000" y="1125536"/>
            <a:ext cx="5251137" cy="3732214"/>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descr="https://lh6.googleusercontent.com/ph6R4aTyfCJ6FM9X5aA-OmwkRqiDNojX41lVO4j87gMapZbjVf4pMpszO_fOUzamBuDcAN1c-R_VvmuEhkheLVp1ml32gOiaRBGdGOhBtVlSYhv8-MvRMiLQzNmQ-4XpdDCVXTi8K7E">
            <a:extLst>
              <a:ext uri="{FF2B5EF4-FFF2-40B4-BE49-F238E27FC236}">
                <a16:creationId xmlns:a16="http://schemas.microsoft.com/office/drawing/2014/main" id="{E345B3E5-4A02-452F-AEDA-6AEDA792CBE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72250" y="1125537"/>
            <a:ext cx="5187750" cy="368716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33AD35A-B930-41B5-997D-A27564CC4557}"/>
              </a:ext>
            </a:extLst>
          </p:cNvPr>
          <p:cNvSpPr/>
          <p:nvPr/>
        </p:nvSpPr>
        <p:spPr>
          <a:xfrm>
            <a:off x="642937" y="4968810"/>
            <a:ext cx="10925175" cy="1354217"/>
          </a:xfrm>
          <a:prstGeom prst="rect">
            <a:avLst/>
          </a:prstGeom>
          <a:noFill/>
        </p:spPr>
        <p:txBody>
          <a:bodyPr wrap="square" rtlCol="0">
            <a:spAutoFit/>
          </a:bodyPr>
          <a:lstStyle/>
          <a:p>
            <a:pPr algn="ctr"/>
            <a:r>
              <a:rPr lang="en-US" sz="1600" b="1" dirty="0"/>
              <a:t>Correlation between Statement Coverage and Mutation Score</a:t>
            </a:r>
          </a:p>
          <a:p>
            <a:pPr algn="ctr"/>
            <a:r>
              <a:rPr lang="en-US" sz="1600" b="1" dirty="0"/>
              <a:t>p = 0.61 (Strong  Positive Correlation)</a:t>
            </a:r>
          </a:p>
          <a:p>
            <a:pPr algn="ctr"/>
            <a:endParaRPr lang="en-US" sz="1600" b="1" dirty="0"/>
          </a:p>
          <a:p>
            <a:pPr algn="ctr"/>
            <a:r>
              <a:rPr lang="en-US" sz="1600" b="1" dirty="0"/>
              <a:t>Correlation between Branch Coverage and Mutation Score</a:t>
            </a:r>
          </a:p>
          <a:p>
            <a:pPr algn="ctr"/>
            <a:r>
              <a:rPr lang="en-US" sz="1600" b="1" dirty="0"/>
              <a:t>p = 0.45 (Medium  Positive Correlation)</a:t>
            </a:r>
          </a:p>
        </p:txBody>
      </p:sp>
      <p:pic>
        <p:nvPicPr>
          <p:cNvPr id="8" name="Picture 345" descr="shadow_1_m">
            <a:extLst>
              <a:ext uri="{FF2B5EF4-FFF2-40B4-BE49-F238E27FC236}">
                <a16:creationId xmlns:a16="http://schemas.microsoft.com/office/drawing/2014/main" id="{A7873B62-984B-43E6-918D-18FB4ECF8A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r="61411"/>
          <a:stretch>
            <a:fillRect/>
          </a:stretch>
        </p:blipFill>
        <p:spPr bwMode="gray">
          <a:xfrm>
            <a:off x="6110186" y="1011708"/>
            <a:ext cx="63637" cy="39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84853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37971-BB97-4729-9D3F-D99A76EBCE9E}"/>
              </a:ext>
            </a:extLst>
          </p:cNvPr>
          <p:cNvSpPr>
            <a:spLocks noGrp="1"/>
          </p:cNvSpPr>
          <p:nvPr>
            <p:ph type="title"/>
          </p:nvPr>
        </p:nvSpPr>
        <p:spPr/>
        <p:txBody>
          <a:bodyPr/>
          <a:lstStyle/>
          <a:p>
            <a:r>
              <a:rPr lang="en-US" dirty="0"/>
              <a:t>CORRELATION BETWEEN COVERAGE AND MCCABE COMPLEXITY</a:t>
            </a:r>
            <a:endParaRPr lang="en-IN" dirty="0"/>
          </a:p>
        </p:txBody>
      </p:sp>
      <p:sp>
        <p:nvSpPr>
          <p:cNvPr id="4" name="Slide Number Placeholder 3">
            <a:extLst>
              <a:ext uri="{FF2B5EF4-FFF2-40B4-BE49-F238E27FC236}">
                <a16:creationId xmlns:a16="http://schemas.microsoft.com/office/drawing/2014/main" id="{95217ABE-F6E1-4BDC-8D50-FEF9E06917C8}"/>
              </a:ext>
            </a:extLst>
          </p:cNvPr>
          <p:cNvSpPr>
            <a:spLocks noGrp="1"/>
          </p:cNvSpPr>
          <p:nvPr>
            <p:ph type="sldNum" sz="quarter" idx="12"/>
          </p:nvPr>
        </p:nvSpPr>
        <p:spPr/>
        <p:txBody>
          <a:bodyPr/>
          <a:lstStyle/>
          <a:p>
            <a:fld id="{31BD02ED-5614-414C-83EF-3F3A42B39758}" type="slidenum">
              <a:rPr lang="en-IN" smtClean="0"/>
              <a:t>13</a:t>
            </a:fld>
            <a:endParaRPr lang="en-IN"/>
          </a:p>
        </p:txBody>
      </p:sp>
      <p:pic>
        <p:nvPicPr>
          <p:cNvPr id="8" name="Picture 345" descr="shadow_1_m">
            <a:extLst>
              <a:ext uri="{FF2B5EF4-FFF2-40B4-BE49-F238E27FC236}">
                <a16:creationId xmlns:a16="http://schemas.microsoft.com/office/drawing/2014/main" id="{A7873B62-984B-43E6-918D-18FB4ECF8A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61411"/>
          <a:stretch>
            <a:fillRect/>
          </a:stretch>
        </p:blipFill>
        <p:spPr bwMode="gray">
          <a:xfrm>
            <a:off x="6110186" y="1011708"/>
            <a:ext cx="63637" cy="39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46" name="Picture 2" descr="https://lh4.googleusercontent.com/ZiKT97QobI85_xI3Yk6buPWTNfrS5bK7QdBNr5W4CPKWlr5xNbm6-9VUgIANEmEVFdxNpOTEbi882E-nPEz8XWWeeUOAw18pdyCA6tAYnXg1AX8tsTg_CBz_hmW4gSfFMQSS6U_YujE">
            <a:extLst>
              <a:ext uri="{FF2B5EF4-FFF2-40B4-BE49-F238E27FC236}">
                <a16:creationId xmlns:a16="http://schemas.microsoft.com/office/drawing/2014/main" id="{7E26A31E-B85D-4661-8E7A-F8308F5A5B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1999" y="1038224"/>
            <a:ext cx="5502076" cy="3910566"/>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https://lh6.googleusercontent.com/4toLKFoGwGB-zfQl2SQ0SLX87qF3l25q7u5FxY85wTI0w5dt6RlTR3TfIxstHkVEaYYKGhiPbAwO-8uQsc8g8-CLAT-pK_gwM6-mhSPKJvz9s6CKpdC1DYW9zltEOjf5GSMntp-Kcfc">
            <a:extLst>
              <a:ext uri="{FF2B5EF4-FFF2-40B4-BE49-F238E27FC236}">
                <a16:creationId xmlns:a16="http://schemas.microsoft.com/office/drawing/2014/main" id="{801F253D-1980-444F-A83A-1ADEBE7573A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1949" y="1065260"/>
            <a:ext cx="5389551" cy="383059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DABBBA16-B212-4731-B279-57756156B331}"/>
              </a:ext>
            </a:extLst>
          </p:cNvPr>
          <p:cNvSpPr/>
          <p:nvPr/>
        </p:nvSpPr>
        <p:spPr>
          <a:xfrm>
            <a:off x="642937" y="4968810"/>
            <a:ext cx="10925175" cy="830997"/>
          </a:xfrm>
          <a:prstGeom prst="rect">
            <a:avLst/>
          </a:prstGeom>
          <a:noFill/>
        </p:spPr>
        <p:txBody>
          <a:bodyPr wrap="square" rtlCol="0">
            <a:spAutoFit/>
          </a:bodyPr>
          <a:lstStyle/>
          <a:p>
            <a:pPr marL="228600" indent="-228600" algn="ctr">
              <a:buFont typeface="Arial" panose="020B0604020202020204" pitchFamily="34" charset="0"/>
              <a:buChar char="•"/>
            </a:pPr>
            <a:r>
              <a:rPr lang="en-US" sz="1200" b="1" dirty="0"/>
              <a:t>Correlation between Statement Coverage and </a:t>
            </a:r>
            <a:r>
              <a:rPr lang="en-US" sz="1200" b="1" dirty="0" err="1"/>
              <a:t>Mccabe</a:t>
            </a:r>
            <a:r>
              <a:rPr lang="en-US" sz="1200" b="1" dirty="0"/>
              <a:t> Complexity</a:t>
            </a:r>
          </a:p>
          <a:p>
            <a:pPr marL="171450" indent="-171450" algn="ctr">
              <a:buFont typeface="Arial" panose="020B0604020202020204" pitchFamily="34" charset="0"/>
              <a:buChar char="•"/>
            </a:pPr>
            <a:r>
              <a:rPr lang="en-US" sz="1200" dirty="0"/>
              <a:t>p = -0.35 (Medium Negative Correlation)</a:t>
            </a:r>
          </a:p>
          <a:p>
            <a:pPr marL="228600" indent="-228600" algn="ctr">
              <a:buFont typeface="Arial" panose="020B0604020202020204" pitchFamily="34" charset="0"/>
              <a:buChar char="•"/>
            </a:pPr>
            <a:r>
              <a:rPr lang="en-US" sz="1200" b="1" dirty="0"/>
              <a:t>Correlation between Branch Coverage and </a:t>
            </a:r>
            <a:r>
              <a:rPr lang="en-US" sz="1200" b="1" dirty="0" err="1"/>
              <a:t>Mccabe</a:t>
            </a:r>
            <a:r>
              <a:rPr lang="en-US" sz="1200" b="1" dirty="0"/>
              <a:t> Complexity</a:t>
            </a:r>
          </a:p>
          <a:p>
            <a:pPr marL="171450" indent="-171450" algn="ctr">
              <a:buFont typeface="Arial" panose="020B0604020202020204" pitchFamily="34" charset="0"/>
              <a:buChar char="•"/>
            </a:pPr>
            <a:r>
              <a:rPr lang="en-US" sz="1200" dirty="0"/>
              <a:t>p = -0.21 (Negative Weak Correlation) </a:t>
            </a:r>
          </a:p>
        </p:txBody>
      </p:sp>
    </p:spTree>
    <p:extLst>
      <p:ext uri="{BB962C8B-B14F-4D97-AF65-F5344CB8AC3E}">
        <p14:creationId xmlns:p14="http://schemas.microsoft.com/office/powerpoint/2010/main" val="23614714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37971-BB97-4729-9D3F-D99A76EBCE9E}"/>
              </a:ext>
            </a:extLst>
          </p:cNvPr>
          <p:cNvSpPr>
            <a:spLocks noGrp="1"/>
          </p:cNvSpPr>
          <p:nvPr>
            <p:ph type="title"/>
          </p:nvPr>
        </p:nvSpPr>
        <p:spPr/>
        <p:txBody>
          <a:bodyPr/>
          <a:lstStyle/>
          <a:p>
            <a:r>
              <a:rPr lang="en-US" dirty="0"/>
              <a:t>CORRELATION BETWEEN COVERAGE AND DEFECT DENSITY</a:t>
            </a:r>
            <a:endParaRPr lang="en-IN" dirty="0"/>
          </a:p>
        </p:txBody>
      </p:sp>
      <p:sp>
        <p:nvSpPr>
          <p:cNvPr id="4" name="Slide Number Placeholder 3">
            <a:extLst>
              <a:ext uri="{FF2B5EF4-FFF2-40B4-BE49-F238E27FC236}">
                <a16:creationId xmlns:a16="http://schemas.microsoft.com/office/drawing/2014/main" id="{95217ABE-F6E1-4BDC-8D50-FEF9E06917C8}"/>
              </a:ext>
            </a:extLst>
          </p:cNvPr>
          <p:cNvSpPr>
            <a:spLocks noGrp="1"/>
          </p:cNvSpPr>
          <p:nvPr>
            <p:ph type="sldNum" sz="quarter" idx="12"/>
          </p:nvPr>
        </p:nvSpPr>
        <p:spPr/>
        <p:txBody>
          <a:bodyPr/>
          <a:lstStyle/>
          <a:p>
            <a:fld id="{31BD02ED-5614-414C-83EF-3F3A42B39758}" type="slidenum">
              <a:rPr lang="en-IN" smtClean="0"/>
              <a:t>14</a:t>
            </a:fld>
            <a:endParaRPr lang="en-IN"/>
          </a:p>
        </p:txBody>
      </p:sp>
      <p:pic>
        <p:nvPicPr>
          <p:cNvPr id="8" name="Picture 345" descr="shadow_1_m">
            <a:extLst>
              <a:ext uri="{FF2B5EF4-FFF2-40B4-BE49-F238E27FC236}">
                <a16:creationId xmlns:a16="http://schemas.microsoft.com/office/drawing/2014/main" id="{A7873B62-984B-43E6-918D-18FB4ECF8A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61411"/>
          <a:stretch>
            <a:fillRect/>
          </a:stretch>
        </p:blipFill>
        <p:spPr bwMode="gray">
          <a:xfrm>
            <a:off x="6110186" y="1011708"/>
            <a:ext cx="63637" cy="396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150" name="Picture 6" descr="https://lh4.googleusercontent.com/WPO5YsXgWJjulAMuy5TQcukTkx5Bu6M6GNlyZQAAoE10Pr4YDTJ_yxPqd3unchG26fHfEspokJygLzpYO1yXNcOO5KhmV_zR2nN4ecpoHC9OW84C7d2tPXNYnviLuhf5i2VdeI0ut7M">
            <a:extLst>
              <a:ext uri="{FF2B5EF4-FFF2-40B4-BE49-F238E27FC236}">
                <a16:creationId xmlns:a16="http://schemas.microsoft.com/office/drawing/2014/main" id="{31BEC382-CE5B-4583-88C1-7B34ED19D1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8613" y="1011707"/>
            <a:ext cx="5598975" cy="4004257"/>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https://lh5.googleusercontent.com/Rf2USCpDqP1S_hysoEna8RjGPxW6HQ6dXk41v0rBuhCJpBjUBcAovRb4Wfdj_pmWnBg-v57yQCWlJRvlMoM6SXFbCCr1vvbA_ReQX29fecLD-kCZgjYiD09kjR-grrkwX9Vccd6QCQk">
            <a:extLst>
              <a:ext uri="{FF2B5EF4-FFF2-40B4-BE49-F238E27FC236}">
                <a16:creationId xmlns:a16="http://schemas.microsoft.com/office/drawing/2014/main" id="{85CF2778-7AF1-4CCA-B277-DEF4BB25539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33970" y="1011707"/>
            <a:ext cx="5486555" cy="3923856"/>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8710159F-49FE-468A-A746-1A0A861569EB}"/>
              </a:ext>
            </a:extLst>
          </p:cNvPr>
          <p:cNvSpPr/>
          <p:nvPr/>
        </p:nvSpPr>
        <p:spPr>
          <a:xfrm>
            <a:off x="642937" y="4968810"/>
            <a:ext cx="10925175" cy="1323439"/>
          </a:xfrm>
          <a:prstGeom prst="rect">
            <a:avLst/>
          </a:prstGeom>
          <a:noFill/>
        </p:spPr>
        <p:txBody>
          <a:bodyPr wrap="square" rtlCol="0">
            <a:spAutoFit/>
          </a:bodyPr>
          <a:lstStyle/>
          <a:p>
            <a:pPr algn="ctr"/>
            <a:r>
              <a:rPr lang="en-US" sz="1600" b="1" dirty="0"/>
              <a:t>Correlation between Statement Coverage and Defect Density</a:t>
            </a:r>
          </a:p>
          <a:p>
            <a:pPr algn="ctr"/>
            <a:r>
              <a:rPr lang="en-US" sz="1600" dirty="0"/>
              <a:t>p = -0.431776 (Medium Negative Correlation)</a:t>
            </a:r>
          </a:p>
          <a:p>
            <a:pPr algn="ctr"/>
            <a:endParaRPr lang="en-US" sz="1600" b="1" dirty="0"/>
          </a:p>
          <a:p>
            <a:pPr algn="ctr"/>
            <a:r>
              <a:rPr lang="en-US" sz="1600" b="1" dirty="0"/>
              <a:t>Correlation between Branch Coverage and Defect Density</a:t>
            </a:r>
          </a:p>
          <a:p>
            <a:pPr algn="ctr"/>
            <a:r>
              <a:rPr lang="en-US" sz="1600" dirty="0"/>
              <a:t>p = -0.431289 (Negative Weak Correlation)</a:t>
            </a:r>
          </a:p>
        </p:txBody>
      </p:sp>
    </p:spTree>
    <p:extLst>
      <p:ext uri="{BB962C8B-B14F-4D97-AF65-F5344CB8AC3E}">
        <p14:creationId xmlns:p14="http://schemas.microsoft.com/office/powerpoint/2010/main" val="2216733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7B3D3-3C87-4432-8DF2-3702FF376C2E}"/>
              </a:ext>
            </a:extLst>
          </p:cNvPr>
          <p:cNvSpPr>
            <a:spLocks noGrp="1"/>
          </p:cNvSpPr>
          <p:nvPr>
            <p:ph type="title"/>
          </p:nvPr>
        </p:nvSpPr>
        <p:spPr/>
        <p:txBody>
          <a:bodyPr/>
          <a:lstStyle/>
          <a:p>
            <a:r>
              <a:rPr lang="en-US" dirty="0"/>
              <a:t>CORRELATION BETWEEN RELATIVE CHURNED CODE  AND DEFECT DENSITY</a:t>
            </a:r>
            <a:endParaRPr lang="en-IN" dirty="0"/>
          </a:p>
        </p:txBody>
      </p:sp>
      <p:sp>
        <p:nvSpPr>
          <p:cNvPr id="4" name="Slide Number Placeholder 3">
            <a:extLst>
              <a:ext uri="{FF2B5EF4-FFF2-40B4-BE49-F238E27FC236}">
                <a16:creationId xmlns:a16="http://schemas.microsoft.com/office/drawing/2014/main" id="{7ABFA08B-2640-494D-8536-1167C520E42E}"/>
              </a:ext>
            </a:extLst>
          </p:cNvPr>
          <p:cNvSpPr>
            <a:spLocks noGrp="1"/>
          </p:cNvSpPr>
          <p:nvPr>
            <p:ph type="sldNum" sz="quarter" idx="12"/>
          </p:nvPr>
        </p:nvSpPr>
        <p:spPr/>
        <p:txBody>
          <a:bodyPr/>
          <a:lstStyle/>
          <a:p>
            <a:fld id="{31BD02ED-5614-414C-83EF-3F3A42B39758}" type="slidenum">
              <a:rPr lang="en-IN" smtClean="0"/>
              <a:t>15</a:t>
            </a:fld>
            <a:endParaRPr lang="en-IN"/>
          </a:p>
        </p:txBody>
      </p:sp>
      <p:sp>
        <p:nvSpPr>
          <p:cNvPr id="5" name="Rectangle 4">
            <a:extLst>
              <a:ext uri="{FF2B5EF4-FFF2-40B4-BE49-F238E27FC236}">
                <a16:creationId xmlns:a16="http://schemas.microsoft.com/office/drawing/2014/main" id="{3FF73D09-B3B8-4061-A320-8845E72239F8}"/>
              </a:ext>
            </a:extLst>
          </p:cNvPr>
          <p:cNvSpPr/>
          <p:nvPr/>
        </p:nvSpPr>
        <p:spPr>
          <a:xfrm>
            <a:off x="181203" y="2261210"/>
            <a:ext cx="5833949" cy="1200329"/>
          </a:xfrm>
          <a:prstGeom prst="rect">
            <a:avLst/>
          </a:prstGeom>
          <a:noFill/>
        </p:spPr>
        <p:txBody>
          <a:bodyPr wrap="square" rtlCol="0">
            <a:spAutoFit/>
          </a:bodyPr>
          <a:lstStyle/>
          <a:p>
            <a:pPr fontAlgn="base"/>
            <a:r>
              <a:rPr lang="en-US" dirty="0"/>
              <a:t>Correlation between Relative Churned Code and Defect Density</a:t>
            </a:r>
          </a:p>
          <a:p>
            <a:endParaRPr lang="en-US" dirty="0"/>
          </a:p>
          <a:p>
            <a:r>
              <a:rPr lang="en-US" dirty="0"/>
              <a:t>	p = 0.18 (Insignificant Correlation)</a:t>
            </a:r>
          </a:p>
        </p:txBody>
      </p:sp>
      <p:pic>
        <p:nvPicPr>
          <p:cNvPr id="6" name="Picture 345" descr="shadow_1_m">
            <a:extLst>
              <a:ext uri="{FF2B5EF4-FFF2-40B4-BE49-F238E27FC236}">
                <a16:creationId xmlns:a16="http://schemas.microsoft.com/office/drawing/2014/main" id="{7CA57449-1FE3-49AA-87A0-068BDB29FC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61411"/>
          <a:stretch>
            <a:fillRect/>
          </a:stretch>
        </p:blipFill>
        <p:spPr bwMode="gray">
          <a:xfrm>
            <a:off x="6110174" y="1011708"/>
            <a:ext cx="84535" cy="52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a:extLst>
              <a:ext uri="{FF2B5EF4-FFF2-40B4-BE49-F238E27FC236}">
                <a16:creationId xmlns:a16="http://schemas.microsoft.com/office/drawing/2014/main" id="{26AA2325-ADEC-45D3-9E04-E700C5A46518}"/>
              </a:ext>
            </a:extLst>
          </p:cNvPr>
          <p:cNvSpPr/>
          <p:nvPr/>
        </p:nvSpPr>
        <p:spPr>
          <a:xfrm>
            <a:off x="352681" y="1237038"/>
            <a:ext cx="542899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fontAlgn="base">
              <a:spcBef>
                <a:spcPct val="0"/>
              </a:spcBef>
              <a:spcAft>
                <a:spcPct val="0"/>
              </a:spcAft>
            </a:pPr>
            <a:r>
              <a:rPr lang="en-US" sz="2400" b="1" dirty="0">
                <a:solidFill>
                  <a:srgbClr val="404040"/>
                </a:solidFill>
                <a:latin typeface="Arial" panose="020B0604020202020204" pitchFamily="34" charset="0"/>
                <a:cs typeface="Arial" panose="020B0604020202020204" pitchFamily="34" charset="0"/>
              </a:rPr>
              <a:t>Correlation between Relative Churned Code  and Defect Density</a:t>
            </a:r>
          </a:p>
        </p:txBody>
      </p:sp>
      <p:pic>
        <p:nvPicPr>
          <p:cNvPr id="9218" name="Picture 2" descr="https://lh6.googleusercontent.com/fp_bhwkkMHXAb62WlrNSPe7Hc5LoA4a8pbXZ-FDDR6n7FV7eb8UF4GvE02aL058hJccyiIiNzagiCZrff-FwiE3ldVib8M7PDgxU-oH0xBQdDlUyrnJB3LYkuW0wNRCEBxcUW_lAB-M">
            <a:extLst>
              <a:ext uri="{FF2B5EF4-FFF2-40B4-BE49-F238E27FC236}">
                <a16:creationId xmlns:a16="http://schemas.microsoft.com/office/drawing/2014/main" id="{FE05EA7E-B7C2-4E87-80FA-3282D45268D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34138" y="1676399"/>
            <a:ext cx="5500494" cy="3933825"/>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B344F8CF-1B21-4A40-A079-7343E1A4B133}"/>
              </a:ext>
            </a:extLst>
          </p:cNvPr>
          <p:cNvSpPr/>
          <p:nvPr/>
        </p:nvSpPr>
        <p:spPr>
          <a:xfrm>
            <a:off x="116852" y="3632989"/>
            <a:ext cx="6096000" cy="276999"/>
          </a:xfrm>
          <a:prstGeom prst="rect">
            <a:avLst/>
          </a:prstGeom>
          <a:noFill/>
        </p:spPr>
        <p:txBody>
          <a:bodyPr wrap="square" rtlCol="0">
            <a:spAutoFit/>
          </a:bodyPr>
          <a:lstStyle/>
          <a:p>
            <a:pPr fontAlgn="base"/>
            <a:r>
              <a:rPr lang="en-US" sz="1200" dirty="0"/>
              <a:t>However for the correlation between each project, we found following data:</a:t>
            </a:r>
          </a:p>
        </p:txBody>
      </p:sp>
      <p:graphicFrame>
        <p:nvGraphicFramePr>
          <p:cNvPr id="7" name="Table 6">
            <a:extLst>
              <a:ext uri="{FF2B5EF4-FFF2-40B4-BE49-F238E27FC236}">
                <a16:creationId xmlns:a16="http://schemas.microsoft.com/office/drawing/2014/main" id="{7C052810-D941-4BB4-A034-EF71A15B06F4}"/>
              </a:ext>
            </a:extLst>
          </p:cNvPr>
          <p:cNvGraphicFramePr>
            <a:graphicFrameLocks noGrp="1"/>
          </p:cNvGraphicFramePr>
          <p:nvPr>
            <p:extLst>
              <p:ext uri="{D42A27DB-BD31-4B8C-83A1-F6EECF244321}">
                <p14:modId xmlns:p14="http://schemas.microsoft.com/office/powerpoint/2010/main" val="1223757516"/>
              </p:ext>
            </p:extLst>
          </p:nvPr>
        </p:nvGraphicFramePr>
        <p:xfrm>
          <a:off x="1194276" y="4075877"/>
          <a:ext cx="4328160" cy="1920240"/>
        </p:xfrm>
        <a:graphic>
          <a:graphicData uri="http://schemas.openxmlformats.org/drawingml/2006/table">
            <a:tbl>
              <a:tblPr>
                <a:tableStyleId>{616DA210-FB5B-4158-B5E0-FEB733F419BA}</a:tableStyleId>
              </a:tblPr>
              <a:tblGrid>
                <a:gridCol w="2164080">
                  <a:extLst>
                    <a:ext uri="{9D8B030D-6E8A-4147-A177-3AD203B41FA5}">
                      <a16:colId xmlns:a16="http://schemas.microsoft.com/office/drawing/2014/main" val="1094102713"/>
                    </a:ext>
                  </a:extLst>
                </a:gridCol>
                <a:gridCol w="2164080">
                  <a:extLst>
                    <a:ext uri="{9D8B030D-6E8A-4147-A177-3AD203B41FA5}">
                      <a16:colId xmlns:a16="http://schemas.microsoft.com/office/drawing/2014/main" val="1789799112"/>
                    </a:ext>
                  </a:extLst>
                </a:gridCol>
              </a:tblGrid>
              <a:tr h="205740">
                <a:tc>
                  <a:txBody>
                    <a:bodyPr/>
                    <a:lstStyle/>
                    <a:p>
                      <a:pPr algn="ctr" rtl="0" fontAlgn="t">
                        <a:spcBef>
                          <a:spcPts val="0"/>
                        </a:spcBef>
                        <a:spcAft>
                          <a:spcPts val="0"/>
                        </a:spcAft>
                      </a:pPr>
                      <a:r>
                        <a:rPr lang="en-IN" sz="1100" b="1" u="none" strike="noStrike" dirty="0">
                          <a:solidFill>
                            <a:schemeClr val="bg1"/>
                          </a:solidFill>
                          <a:effectLst/>
                        </a:rPr>
                        <a:t>Project</a:t>
                      </a:r>
                      <a:endParaRPr lang="en-IN" sz="2400" b="1" dirty="0">
                        <a:solidFill>
                          <a:schemeClr val="bg1"/>
                        </a:solidFill>
                        <a:effectLst/>
                      </a:endParaRPr>
                    </a:p>
                  </a:txBody>
                  <a:tcPr marL="76200" marR="76200" marT="76200" marB="76200" anchor="ctr">
                    <a:solidFill>
                      <a:schemeClr val="tx1"/>
                    </a:solidFill>
                  </a:tcPr>
                </a:tc>
                <a:tc>
                  <a:txBody>
                    <a:bodyPr/>
                    <a:lstStyle/>
                    <a:p>
                      <a:pPr algn="ctr" rtl="0" fontAlgn="t">
                        <a:spcBef>
                          <a:spcPts val="0"/>
                        </a:spcBef>
                        <a:spcAft>
                          <a:spcPts val="0"/>
                        </a:spcAft>
                      </a:pPr>
                      <a:r>
                        <a:rPr lang="en-IN" sz="1100" b="1" u="none" strike="noStrike" dirty="0">
                          <a:solidFill>
                            <a:schemeClr val="bg1"/>
                          </a:solidFill>
                          <a:effectLst/>
                        </a:rPr>
                        <a:t>Spearman Rank</a:t>
                      </a:r>
                      <a:endParaRPr lang="en-IN" sz="2400" b="1" dirty="0">
                        <a:solidFill>
                          <a:schemeClr val="bg1"/>
                        </a:solidFill>
                        <a:effectLst/>
                      </a:endParaRPr>
                    </a:p>
                  </a:txBody>
                  <a:tcPr marL="76200" marR="76200" marT="76200" marB="76200" anchor="ctr">
                    <a:solidFill>
                      <a:schemeClr val="tx1"/>
                    </a:solidFill>
                  </a:tcPr>
                </a:tc>
                <a:extLst>
                  <a:ext uri="{0D108BD9-81ED-4DB2-BD59-A6C34878D82A}">
                    <a16:rowId xmlns:a16="http://schemas.microsoft.com/office/drawing/2014/main" val="3995442125"/>
                  </a:ext>
                </a:extLst>
              </a:tr>
              <a:tr h="205740">
                <a:tc>
                  <a:txBody>
                    <a:bodyPr/>
                    <a:lstStyle/>
                    <a:p>
                      <a:pPr algn="ctr" rtl="0" fontAlgn="t">
                        <a:spcBef>
                          <a:spcPts val="0"/>
                        </a:spcBef>
                        <a:spcAft>
                          <a:spcPts val="0"/>
                        </a:spcAft>
                      </a:pPr>
                      <a:r>
                        <a:rPr lang="en-IN" sz="1100" u="none" strike="noStrike" dirty="0">
                          <a:effectLst/>
                        </a:rPr>
                        <a:t>Collection</a:t>
                      </a:r>
                      <a:endParaRPr lang="en-IN" sz="2400" dirty="0">
                        <a:effectLst/>
                      </a:endParaRPr>
                    </a:p>
                  </a:txBody>
                  <a:tcPr marL="76200" marR="76200" marT="76200" marB="76200" anchor="ctr"/>
                </a:tc>
                <a:tc>
                  <a:txBody>
                    <a:bodyPr/>
                    <a:lstStyle/>
                    <a:p>
                      <a:pPr algn="ctr" rtl="0" fontAlgn="t">
                        <a:spcBef>
                          <a:spcPts val="0"/>
                        </a:spcBef>
                        <a:spcAft>
                          <a:spcPts val="0"/>
                        </a:spcAft>
                      </a:pPr>
                      <a:r>
                        <a:rPr lang="en-IN" sz="1100" u="none" strike="noStrike" dirty="0">
                          <a:effectLst/>
                        </a:rPr>
                        <a:t>-0.1</a:t>
                      </a:r>
                      <a:endParaRPr lang="en-IN" sz="2400" dirty="0">
                        <a:effectLst/>
                      </a:endParaRPr>
                    </a:p>
                  </a:txBody>
                  <a:tcPr marL="76200" marR="76200" marT="76200" marB="76200" anchor="ctr"/>
                </a:tc>
                <a:extLst>
                  <a:ext uri="{0D108BD9-81ED-4DB2-BD59-A6C34878D82A}">
                    <a16:rowId xmlns:a16="http://schemas.microsoft.com/office/drawing/2014/main" val="3724740576"/>
                  </a:ext>
                </a:extLst>
              </a:tr>
              <a:tr h="205740">
                <a:tc>
                  <a:txBody>
                    <a:bodyPr/>
                    <a:lstStyle/>
                    <a:p>
                      <a:pPr algn="ctr" rtl="0" fontAlgn="t">
                        <a:spcBef>
                          <a:spcPts val="0"/>
                        </a:spcBef>
                        <a:spcAft>
                          <a:spcPts val="0"/>
                        </a:spcAft>
                      </a:pPr>
                      <a:r>
                        <a:rPr lang="en-IN" sz="1100" u="none" strike="noStrike" dirty="0">
                          <a:effectLst/>
                        </a:rPr>
                        <a:t>Configuration</a:t>
                      </a:r>
                      <a:endParaRPr lang="en-IN" sz="2400" dirty="0">
                        <a:effectLst/>
                      </a:endParaRPr>
                    </a:p>
                  </a:txBody>
                  <a:tcPr marL="76200" marR="76200" marT="76200" marB="76200" anchor="ctr"/>
                </a:tc>
                <a:tc>
                  <a:txBody>
                    <a:bodyPr/>
                    <a:lstStyle/>
                    <a:p>
                      <a:pPr algn="ctr" rtl="0" fontAlgn="t">
                        <a:spcBef>
                          <a:spcPts val="0"/>
                        </a:spcBef>
                        <a:spcAft>
                          <a:spcPts val="0"/>
                        </a:spcAft>
                      </a:pPr>
                      <a:r>
                        <a:rPr lang="en-IN" sz="1100" u="none" strike="noStrike" dirty="0">
                          <a:effectLst/>
                        </a:rPr>
                        <a:t>-0.3</a:t>
                      </a:r>
                      <a:endParaRPr lang="en-IN" sz="2400" dirty="0">
                        <a:effectLst/>
                      </a:endParaRPr>
                    </a:p>
                  </a:txBody>
                  <a:tcPr marL="76200" marR="76200" marT="76200" marB="76200" anchor="ctr"/>
                </a:tc>
                <a:extLst>
                  <a:ext uri="{0D108BD9-81ED-4DB2-BD59-A6C34878D82A}">
                    <a16:rowId xmlns:a16="http://schemas.microsoft.com/office/drawing/2014/main" val="233700750"/>
                  </a:ext>
                </a:extLst>
              </a:tr>
              <a:tr h="205740">
                <a:tc>
                  <a:txBody>
                    <a:bodyPr/>
                    <a:lstStyle/>
                    <a:p>
                      <a:pPr algn="ctr" rtl="0" fontAlgn="t">
                        <a:spcBef>
                          <a:spcPts val="0"/>
                        </a:spcBef>
                        <a:spcAft>
                          <a:spcPts val="0"/>
                        </a:spcAft>
                      </a:pPr>
                      <a:r>
                        <a:rPr lang="en-IN" sz="1100" u="none" strike="noStrike" dirty="0">
                          <a:effectLst/>
                        </a:rPr>
                        <a:t>IO</a:t>
                      </a:r>
                      <a:endParaRPr lang="en-IN" sz="2400" dirty="0">
                        <a:effectLst/>
                      </a:endParaRPr>
                    </a:p>
                  </a:txBody>
                  <a:tcPr marL="76200" marR="76200" marT="76200" marB="76200" anchor="ctr"/>
                </a:tc>
                <a:tc>
                  <a:txBody>
                    <a:bodyPr/>
                    <a:lstStyle/>
                    <a:p>
                      <a:pPr algn="ctr" rtl="0" fontAlgn="t">
                        <a:spcBef>
                          <a:spcPts val="0"/>
                        </a:spcBef>
                        <a:spcAft>
                          <a:spcPts val="0"/>
                        </a:spcAft>
                      </a:pPr>
                      <a:r>
                        <a:rPr lang="en-IN" sz="1100" u="none" strike="noStrike" dirty="0">
                          <a:effectLst/>
                        </a:rPr>
                        <a:t>0</a:t>
                      </a:r>
                      <a:endParaRPr lang="en-IN" sz="2400" dirty="0">
                        <a:effectLst/>
                      </a:endParaRPr>
                    </a:p>
                  </a:txBody>
                  <a:tcPr marL="76200" marR="76200" marT="76200" marB="76200" anchor="ctr"/>
                </a:tc>
                <a:extLst>
                  <a:ext uri="{0D108BD9-81ED-4DB2-BD59-A6C34878D82A}">
                    <a16:rowId xmlns:a16="http://schemas.microsoft.com/office/drawing/2014/main" val="1848414480"/>
                  </a:ext>
                </a:extLst>
              </a:tr>
              <a:tr h="205740">
                <a:tc>
                  <a:txBody>
                    <a:bodyPr/>
                    <a:lstStyle/>
                    <a:p>
                      <a:pPr algn="ctr" rtl="0" fontAlgn="t">
                        <a:spcBef>
                          <a:spcPts val="0"/>
                        </a:spcBef>
                        <a:spcAft>
                          <a:spcPts val="0"/>
                        </a:spcAft>
                      </a:pPr>
                      <a:r>
                        <a:rPr lang="en-IN" sz="1100" u="none" strike="noStrike">
                          <a:effectLst/>
                        </a:rPr>
                        <a:t>Lang</a:t>
                      </a:r>
                      <a:endParaRPr lang="en-IN" sz="2400">
                        <a:effectLst/>
                      </a:endParaRPr>
                    </a:p>
                  </a:txBody>
                  <a:tcPr marL="76200" marR="76200" marT="76200" marB="76200" anchor="ctr"/>
                </a:tc>
                <a:tc>
                  <a:txBody>
                    <a:bodyPr/>
                    <a:lstStyle/>
                    <a:p>
                      <a:pPr algn="ctr" rtl="0" fontAlgn="t">
                        <a:spcBef>
                          <a:spcPts val="0"/>
                        </a:spcBef>
                        <a:spcAft>
                          <a:spcPts val="0"/>
                        </a:spcAft>
                      </a:pPr>
                      <a:r>
                        <a:rPr lang="en-IN" sz="1100" u="none" strike="noStrike" dirty="0">
                          <a:effectLst/>
                        </a:rPr>
                        <a:t>0.6</a:t>
                      </a:r>
                      <a:endParaRPr lang="en-IN" sz="2400" dirty="0">
                        <a:effectLst/>
                      </a:endParaRPr>
                    </a:p>
                  </a:txBody>
                  <a:tcPr marL="76200" marR="76200" marT="76200" marB="76200" anchor="ctr"/>
                </a:tc>
                <a:extLst>
                  <a:ext uri="{0D108BD9-81ED-4DB2-BD59-A6C34878D82A}">
                    <a16:rowId xmlns:a16="http://schemas.microsoft.com/office/drawing/2014/main" val="4110383579"/>
                  </a:ext>
                </a:extLst>
              </a:tr>
              <a:tr h="205740">
                <a:tc>
                  <a:txBody>
                    <a:bodyPr/>
                    <a:lstStyle/>
                    <a:p>
                      <a:pPr algn="ctr" rtl="0" fontAlgn="t">
                        <a:spcBef>
                          <a:spcPts val="0"/>
                        </a:spcBef>
                        <a:spcAft>
                          <a:spcPts val="0"/>
                        </a:spcAft>
                      </a:pPr>
                      <a:r>
                        <a:rPr lang="en-IN" sz="1100" u="none" strike="noStrike">
                          <a:effectLst/>
                        </a:rPr>
                        <a:t>Math</a:t>
                      </a:r>
                      <a:endParaRPr lang="en-IN" sz="2400">
                        <a:effectLst/>
                      </a:endParaRPr>
                    </a:p>
                  </a:txBody>
                  <a:tcPr marL="76200" marR="76200" marT="76200" marB="76200" anchor="ctr"/>
                </a:tc>
                <a:tc>
                  <a:txBody>
                    <a:bodyPr/>
                    <a:lstStyle/>
                    <a:p>
                      <a:pPr algn="ctr" rtl="0" fontAlgn="t">
                        <a:spcBef>
                          <a:spcPts val="0"/>
                        </a:spcBef>
                        <a:spcAft>
                          <a:spcPts val="0"/>
                        </a:spcAft>
                      </a:pPr>
                      <a:r>
                        <a:rPr lang="en-IN" sz="1100" u="none" strike="noStrike" dirty="0">
                          <a:effectLst/>
                        </a:rPr>
                        <a:t>-0.1</a:t>
                      </a:r>
                      <a:endParaRPr lang="en-IN" sz="2400" dirty="0">
                        <a:effectLst/>
                      </a:endParaRPr>
                    </a:p>
                  </a:txBody>
                  <a:tcPr marL="76200" marR="76200" marT="76200" marB="76200" anchor="ctr"/>
                </a:tc>
                <a:extLst>
                  <a:ext uri="{0D108BD9-81ED-4DB2-BD59-A6C34878D82A}">
                    <a16:rowId xmlns:a16="http://schemas.microsoft.com/office/drawing/2014/main" val="1287702846"/>
                  </a:ext>
                </a:extLst>
              </a:tr>
            </a:tbl>
          </a:graphicData>
        </a:graphic>
      </p:graphicFrame>
    </p:spTree>
    <p:extLst>
      <p:ext uri="{BB962C8B-B14F-4D97-AF65-F5344CB8AC3E}">
        <p14:creationId xmlns:p14="http://schemas.microsoft.com/office/powerpoint/2010/main" val="32263058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CADA6-5599-4587-B0F5-B69438DE719B}"/>
              </a:ext>
            </a:extLst>
          </p:cNvPr>
          <p:cNvSpPr>
            <a:spLocks noGrp="1"/>
          </p:cNvSpPr>
          <p:nvPr>
            <p:ph type="title"/>
          </p:nvPr>
        </p:nvSpPr>
        <p:spPr/>
        <p:txBody>
          <a:bodyPr/>
          <a:lstStyle/>
          <a:p>
            <a:r>
              <a:rPr lang="en-US" dirty="0"/>
              <a:t>REPOSITORY AND DATA ANALYSIS PROCEDURE</a:t>
            </a:r>
            <a:endParaRPr lang="en-IN" dirty="0"/>
          </a:p>
        </p:txBody>
      </p:sp>
      <p:sp>
        <p:nvSpPr>
          <p:cNvPr id="4" name="Slide Number Placeholder 3">
            <a:extLst>
              <a:ext uri="{FF2B5EF4-FFF2-40B4-BE49-F238E27FC236}">
                <a16:creationId xmlns:a16="http://schemas.microsoft.com/office/drawing/2014/main" id="{F8B7F6AE-9A96-4FD0-A376-1FA87834EF46}"/>
              </a:ext>
            </a:extLst>
          </p:cNvPr>
          <p:cNvSpPr>
            <a:spLocks noGrp="1"/>
          </p:cNvSpPr>
          <p:nvPr>
            <p:ph type="sldNum" sz="quarter" idx="12"/>
          </p:nvPr>
        </p:nvSpPr>
        <p:spPr/>
        <p:txBody>
          <a:bodyPr/>
          <a:lstStyle/>
          <a:p>
            <a:fld id="{31BD02ED-5614-414C-83EF-3F3A42B39758}" type="slidenum">
              <a:rPr lang="en-IN" smtClean="0"/>
              <a:t>16</a:t>
            </a:fld>
            <a:endParaRPr lang="en-IN"/>
          </a:p>
        </p:txBody>
      </p:sp>
      <p:pic>
        <p:nvPicPr>
          <p:cNvPr id="5" name="Picture 4">
            <a:hlinkClick r:id="rId2"/>
            <a:extLst>
              <a:ext uri="{FF2B5EF4-FFF2-40B4-BE49-F238E27FC236}">
                <a16:creationId xmlns:a16="http://schemas.microsoft.com/office/drawing/2014/main" id="{8A9AF7F6-7F73-4B65-845B-81CB77912B79}"/>
              </a:ext>
            </a:extLst>
          </p:cNvPr>
          <p:cNvPicPr>
            <a:picLocks noChangeAspect="1"/>
          </p:cNvPicPr>
          <p:nvPr/>
        </p:nvPicPr>
        <p:blipFill>
          <a:blip r:embed="rId3"/>
          <a:stretch>
            <a:fillRect/>
          </a:stretch>
        </p:blipFill>
        <p:spPr>
          <a:xfrm>
            <a:off x="600076" y="1628775"/>
            <a:ext cx="5306414" cy="3748568"/>
          </a:xfrm>
          <a:prstGeom prst="rect">
            <a:avLst/>
          </a:prstGeom>
        </p:spPr>
      </p:pic>
      <p:pic>
        <p:nvPicPr>
          <p:cNvPr id="6" name="Picture 5">
            <a:hlinkClick r:id="rId4"/>
            <a:extLst>
              <a:ext uri="{FF2B5EF4-FFF2-40B4-BE49-F238E27FC236}">
                <a16:creationId xmlns:a16="http://schemas.microsoft.com/office/drawing/2014/main" id="{2873F567-A249-45BA-85F9-EBDE831BC8C6}"/>
              </a:ext>
            </a:extLst>
          </p:cNvPr>
          <p:cNvPicPr>
            <a:picLocks noChangeAspect="1"/>
          </p:cNvPicPr>
          <p:nvPr/>
        </p:nvPicPr>
        <p:blipFill>
          <a:blip r:embed="rId5"/>
          <a:stretch>
            <a:fillRect/>
          </a:stretch>
        </p:blipFill>
        <p:spPr>
          <a:xfrm>
            <a:off x="6700528" y="1583771"/>
            <a:ext cx="4985163" cy="3838575"/>
          </a:xfrm>
          <a:prstGeom prst="rect">
            <a:avLst/>
          </a:prstGeom>
        </p:spPr>
      </p:pic>
      <p:pic>
        <p:nvPicPr>
          <p:cNvPr id="7" name="Picture 345" descr="shadow_1_m">
            <a:extLst>
              <a:ext uri="{FF2B5EF4-FFF2-40B4-BE49-F238E27FC236}">
                <a16:creationId xmlns:a16="http://schemas.microsoft.com/office/drawing/2014/main" id="{D43F4CDF-9AD4-4E11-BDEB-E71FD7871E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r="61411"/>
          <a:stretch>
            <a:fillRect/>
          </a:stretch>
        </p:blipFill>
        <p:spPr bwMode="gray">
          <a:xfrm>
            <a:off x="6110174" y="1011708"/>
            <a:ext cx="84535" cy="52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867082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30E7A-C24D-4B1B-9974-B21170B7988D}"/>
              </a:ext>
            </a:extLst>
          </p:cNvPr>
          <p:cNvSpPr>
            <a:spLocks noGrp="1"/>
          </p:cNvSpPr>
          <p:nvPr>
            <p:ph type="title"/>
          </p:nvPr>
        </p:nvSpPr>
        <p:spPr>
          <a:xfrm>
            <a:off x="432000" y="14514"/>
            <a:ext cx="11339998" cy="791999"/>
          </a:xfrm>
        </p:spPr>
        <p:txBody>
          <a:bodyPr/>
          <a:lstStyle/>
          <a:p>
            <a:r>
              <a:rPr lang="en-IN" dirty="0"/>
              <a:t>REFERENCES</a:t>
            </a:r>
          </a:p>
        </p:txBody>
      </p:sp>
      <p:sp>
        <p:nvSpPr>
          <p:cNvPr id="3" name="Content Placeholder 2">
            <a:extLst>
              <a:ext uri="{FF2B5EF4-FFF2-40B4-BE49-F238E27FC236}">
                <a16:creationId xmlns:a16="http://schemas.microsoft.com/office/drawing/2014/main" id="{804ABDC0-339F-4F11-A02F-B35BAE8583F9}"/>
              </a:ext>
            </a:extLst>
          </p:cNvPr>
          <p:cNvSpPr>
            <a:spLocks noGrp="1"/>
          </p:cNvSpPr>
          <p:nvPr>
            <p:ph idx="1"/>
          </p:nvPr>
        </p:nvSpPr>
        <p:spPr>
          <a:xfrm>
            <a:off x="1123950" y="1066799"/>
            <a:ext cx="10642050" cy="5000625"/>
          </a:xfrm>
        </p:spPr>
        <p:txBody>
          <a:bodyPr>
            <a:normAutofit/>
          </a:bodyPr>
          <a:lstStyle/>
          <a:p>
            <a:endParaRPr lang="en-IN" sz="1800" b="1" dirty="0"/>
          </a:p>
          <a:p>
            <a:r>
              <a:rPr lang="en-IN" sz="1800" dirty="0" err="1"/>
              <a:t>Wiedmann</a:t>
            </a:r>
            <a:r>
              <a:rPr lang="en-IN" sz="1800" dirty="0"/>
              <a:t>, J., </a:t>
            </a:r>
            <a:r>
              <a:rPr lang="en-IN" sz="1800" dirty="0" err="1"/>
              <a:t>Wiedmann</a:t>
            </a:r>
            <a:r>
              <a:rPr lang="en-IN" sz="1800" dirty="0"/>
              <a:t>, J., &amp; profile, V. (2011). The mess that is m2e connectors. Grumpyapache.blogspot.com. Retrieved 1 April 2019, from http://grumpyapache.blogspot.com/2011/08/mess-that-is-m2e-connectors.html</a:t>
            </a:r>
          </a:p>
          <a:p>
            <a:r>
              <a:rPr lang="en-IN" sz="1800" dirty="0" err="1"/>
              <a:t>objectledge</a:t>
            </a:r>
            <a:r>
              <a:rPr lang="en-IN" sz="1800" dirty="0"/>
              <a:t>/maven-extensions. (2019). GitHub. Retrieved 1 April 2019, from https://github.com/objectledge/maven-extensions</a:t>
            </a:r>
          </a:p>
          <a:p>
            <a:r>
              <a:rPr lang="en-IN" sz="1800" dirty="0" err="1"/>
              <a:t>EclEmma</a:t>
            </a:r>
            <a:r>
              <a:rPr lang="en-IN" sz="1800" dirty="0"/>
              <a:t> - </a:t>
            </a:r>
            <a:r>
              <a:rPr lang="en-IN" sz="1800" dirty="0" err="1"/>
              <a:t>JaCoCo</a:t>
            </a:r>
            <a:r>
              <a:rPr lang="en-IN" sz="1800" dirty="0"/>
              <a:t> Java Code Coverage Library. (2019). Eclemma.org. Retrieved 1 April 2019, from https://www.eclemma.org/jacoco</a:t>
            </a:r>
          </a:p>
          <a:p>
            <a:r>
              <a:rPr lang="en-IN" sz="1800" dirty="0"/>
              <a:t>Use of relative code churn measures to predict system defect density - IEEE Conference Publication. (2019). Ieeexplore.ieee.org. Retrieved 1 April 2019, from https://ieeexplore.ieee.org/document/1553571</a:t>
            </a:r>
          </a:p>
          <a:p>
            <a:r>
              <a:rPr lang="en-US" sz="1800" dirty="0"/>
              <a:t>CLOC -- Count Lines of Code. (2019). Cloc.sourceforge.net. Retrieved 1 April 2019, from http://cloc.sourceforge.net/</a:t>
            </a:r>
          </a:p>
          <a:p>
            <a:r>
              <a:rPr lang="en-US" sz="1800" dirty="0"/>
              <a:t>PIT Mutation Testing. (2019). Pitest.org. Retrieved 2 March 2019, from http://pitest.org/</a:t>
            </a:r>
          </a:p>
        </p:txBody>
      </p:sp>
      <p:sp>
        <p:nvSpPr>
          <p:cNvPr id="4" name="Slide Number Placeholder 3">
            <a:extLst>
              <a:ext uri="{FF2B5EF4-FFF2-40B4-BE49-F238E27FC236}">
                <a16:creationId xmlns:a16="http://schemas.microsoft.com/office/drawing/2014/main" id="{6C1E59BD-2227-4E8B-A0D0-704C474C98D7}"/>
              </a:ext>
            </a:extLst>
          </p:cNvPr>
          <p:cNvSpPr>
            <a:spLocks noGrp="1"/>
          </p:cNvSpPr>
          <p:nvPr>
            <p:ph type="sldNum" sz="quarter" idx="12"/>
          </p:nvPr>
        </p:nvSpPr>
        <p:spPr>
          <a:xfrm>
            <a:off x="11491261" y="6477085"/>
            <a:ext cx="561474" cy="393531"/>
          </a:xfrm>
        </p:spPr>
        <p:txBody>
          <a:bodyPr/>
          <a:lstStyle/>
          <a:p>
            <a:fld id="{31BD02ED-5614-414C-83EF-3F3A42B39758}" type="slidenum">
              <a:rPr lang="en-IN" smtClean="0"/>
              <a:t>17</a:t>
            </a:fld>
            <a:endParaRPr lang="en-IN"/>
          </a:p>
        </p:txBody>
      </p:sp>
      <p:pic>
        <p:nvPicPr>
          <p:cNvPr id="5" name="Picture 4">
            <a:extLst>
              <a:ext uri="{FF2B5EF4-FFF2-40B4-BE49-F238E27FC236}">
                <a16:creationId xmlns:a16="http://schemas.microsoft.com/office/drawing/2014/main" id="{83D57DB6-449C-4344-A932-1CC1D8141DA3}"/>
              </a:ext>
            </a:extLst>
          </p:cNvPr>
          <p:cNvPicPr>
            <a:picLocks noChangeAspect="1"/>
          </p:cNvPicPr>
          <p:nvPr/>
        </p:nvPicPr>
        <p:blipFill>
          <a:blip r:embed="rId2">
            <a:clrChange>
              <a:clrFrom>
                <a:srgbClr val="000000"/>
              </a:clrFrom>
              <a:clrTo>
                <a:srgbClr val="000000">
                  <a:alpha val="0"/>
                </a:srgbClr>
              </a:clrTo>
            </a:clrChange>
          </a:blip>
          <a:stretch>
            <a:fillRect/>
          </a:stretch>
        </p:blipFill>
        <p:spPr>
          <a:xfrm>
            <a:off x="111579" y="3056164"/>
            <a:ext cx="1012371" cy="1012371"/>
          </a:xfrm>
          <a:prstGeom prst="rect">
            <a:avLst/>
          </a:prstGeom>
        </p:spPr>
      </p:pic>
    </p:spTree>
    <p:extLst>
      <p:ext uri="{BB962C8B-B14F-4D97-AF65-F5344CB8AC3E}">
        <p14:creationId xmlns:p14="http://schemas.microsoft.com/office/powerpoint/2010/main" val="30310146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THANK YOU</a:t>
            </a:r>
          </a:p>
        </p:txBody>
      </p:sp>
    </p:spTree>
    <p:extLst>
      <p:ext uri="{BB962C8B-B14F-4D97-AF65-F5344CB8AC3E}">
        <p14:creationId xmlns:p14="http://schemas.microsoft.com/office/powerpoint/2010/main" val="160585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9F2D5-D236-44EA-AC5E-5CC5D4D49DB7}"/>
              </a:ext>
            </a:extLst>
          </p:cNvPr>
          <p:cNvSpPr>
            <a:spLocks noGrp="1"/>
          </p:cNvSpPr>
          <p:nvPr>
            <p:ph type="title"/>
          </p:nvPr>
        </p:nvSpPr>
        <p:spPr/>
        <p:txBody>
          <a:bodyPr/>
          <a:lstStyle/>
          <a:p>
            <a:r>
              <a:rPr lang="en-IN" dirty="0"/>
              <a:t>CONTENTS</a:t>
            </a:r>
          </a:p>
        </p:txBody>
      </p:sp>
      <p:sp>
        <p:nvSpPr>
          <p:cNvPr id="4" name="Slide Number Placeholder 3">
            <a:extLst>
              <a:ext uri="{FF2B5EF4-FFF2-40B4-BE49-F238E27FC236}">
                <a16:creationId xmlns:a16="http://schemas.microsoft.com/office/drawing/2014/main" id="{94537495-CCE0-439B-9509-4DDED24719B2}"/>
              </a:ext>
            </a:extLst>
          </p:cNvPr>
          <p:cNvSpPr>
            <a:spLocks noGrp="1"/>
          </p:cNvSpPr>
          <p:nvPr>
            <p:ph type="sldNum" sz="quarter" idx="12"/>
          </p:nvPr>
        </p:nvSpPr>
        <p:spPr/>
        <p:txBody>
          <a:bodyPr/>
          <a:lstStyle/>
          <a:p>
            <a:fld id="{31BD02ED-5614-414C-83EF-3F3A42B39758}" type="slidenum">
              <a:rPr lang="en-IN" smtClean="0"/>
              <a:t>2</a:t>
            </a:fld>
            <a:endParaRPr lang="en-IN"/>
          </a:p>
        </p:txBody>
      </p:sp>
      <p:graphicFrame>
        <p:nvGraphicFramePr>
          <p:cNvPr id="5" name="Table 4">
            <a:extLst>
              <a:ext uri="{FF2B5EF4-FFF2-40B4-BE49-F238E27FC236}">
                <a16:creationId xmlns:a16="http://schemas.microsoft.com/office/drawing/2014/main" id="{65DB97CD-AF34-4813-A1C5-C76702D6B0E5}"/>
              </a:ext>
            </a:extLst>
          </p:cNvPr>
          <p:cNvGraphicFramePr>
            <a:graphicFrameLocks noGrp="1"/>
          </p:cNvGraphicFramePr>
          <p:nvPr>
            <p:extLst>
              <p:ext uri="{D42A27DB-BD31-4B8C-83A1-F6EECF244321}">
                <p14:modId xmlns:p14="http://schemas.microsoft.com/office/powerpoint/2010/main" val="47539096"/>
              </p:ext>
            </p:extLst>
          </p:nvPr>
        </p:nvGraphicFramePr>
        <p:xfrm>
          <a:off x="429441" y="1109872"/>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r>
                        <a:rPr lang="en-IN" sz="1500" dirty="0">
                          <a:solidFill>
                            <a:schemeClr val="tx1"/>
                          </a:solidFill>
                        </a:rPr>
                        <a:t>SELECTED PROJECTS</a:t>
                      </a:r>
                    </a:p>
                  </a:txBody>
                  <a:tcPr marL="76200" marR="76200" marT="38100" marB="38100" anchor="ctr">
                    <a:solidFill>
                      <a:schemeClr val="bg1"/>
                    </a:solidFill>
                  </a:tcPr>
                </a:tc>
                <a:tc>
                  <a:txBody>
                    <a:bodyPr/>
                    <a:lstStyle/>
                    <a:p>
                      <a:pPr algn="ctr"/>
                      <a:r>
                        <a:rPr lang="en-IN" sz="1300" dirty="0"/>
                        <a:t>3</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graphicFrame>
        <p:nvGraphicFramePr>
          <p:cNvPr id="6" name="Table 5">
            <a:extLst>
              <a:ext uri="{FF2B5EF4-FFF2-40B4-BE49-F238E27FC236}">
                <a16:creationId xmlns:a16="http://schemas.microsoft.com/office/drawing/2014/main" id="{5C0D4222-732D-4169-8568-0512765888D8}"/>
              </a:ext>
            </a:extLst>
          </p:cNvPr>
          <p:cNvGraphicFramePr>
            <a:graphicFrameLocks noGrp="1"/>
          </p:cNvGraphicFramePr>
          <p:nvPr>
            <p:extLst>
              <p:ext uri="{D42A27DB-BD31-4B8C-83A1-F6EECF244321}">
                <p14:modId xmlns:p14="http://schemas.microsoft.com/office/powerpoint/2010/main" val="2181293253"/>
              </p:ext>
            </p:extLst>
          </p:nvPr>
        </p:nvGraphicFramePr>
        <p:xfrm>
          <a:off x="429441" y="1608903"/>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pPr marL="0" algn="l" defTabSz="1097280" rtl="0" eaLnBrk="1" latinLnBrk="0" hangingPunct="1"/>
                      <a:r>
                        <a:rPr lang="en-US" sz="1500" b="1" kern="1200" dirty="0">
                          <a:solidFill>
                            <a:schemeClr val="tx1"/>
                          </a:solidFill>
                          <a:latin typeface="+mn-lt"/>
                          <a:ea typeface="+mn-ea"/>
                          <a:cs typeface="+mn-cs"/>
                        </a:rPr>
                        <a:t>METRICS CALCULATED</a:t>
                      </a:r>
                      <a:endParaRPr lang="en-IN" sz="1500" b="1" kern="1200" dirty="0">
                        <a:solidFill>
                          <a:schemeClr val="tx1"/>
                        </a:solidFill>
                        <a:latin typeface="+mn-lt"/>
                        <a:ea typeface="+mn-ea"/>
                        <a:cs typeface="+mn-cs"/>
                      </a:endParaRPr>
                    </a:p>
                  </a:txBody>
                  <a:tcPr marL="76200" marR="76200" marT="38100" marB="38100" anchor="ctr">
                    <a:solidFill>
                      <a:schemeClr val="bg1"/>
                    </a:solidFill>
                  </a:tcPr>
                </a:tc>
                <a:tc>
                  <a:txBody>
                    <a:bodyPr/>
                    <a:lstStyle/>
                    <a:p>
                      <a:pPr algn="ctr"/>
                      <a:r>
                        <a:rPr lang="en-IN" sz="1300" dirty="0"/>
                        <a:t>4</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graphicFrame>
        <p:nvGraphicFramePr>
          <p:cNvPr id="7" name="Table 6">
            <a:extLst>
              <a:ext uri="{FF2B5EF4-FFF2-40B4-BE49-F238E27FC236}">
                <a16:creationId xmlns:a16="http://schemas.microsoft.com/office/drawing/2014/main" id="{46C96F10-6E88-44D9-928D-F30A35B37078}"/>
              </a:ext>
            </a:extLst>
          </p:cNvPr>
          <p:cNvGraphicFramePr>
            <a:graphicFrameLocks noGrp="1"/>
          </p:cNvGraphicFramePr>
          <p:nvPr>
            <p:extLst>
              <p:ext uri="{D42A27DB-BD31-4B8C-83A1-F6EECF244321}">
                <p14:modId xmlns:p14="http://schemas.microsoft.com/office/powerpoint/2010/main" val="1470296511"/>
              </p:ext>
            </p:extLst>
          </p:nvPr>
        </p:nvGraphicFramePr>
        <p:xfrm>
          <a:off x="429441" y="2107934"/>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pPr marL="0" algn="l" defTabSz="1097280" rtl="0" eaLnBrk="1" latinLnBrk="0" hangingPunct="1"/>
                      <a:r>
                        <a:rPr lang="en-US" sz="1500" b="1" kern="1200" dirty="0">
                          <a:solidFill>
                            <a:schemeClr val="tx1"/>
                          </a:solidFill>
                          <a:latin typeface="+mn-lt"/>
                          <a:ea typeface="+mn-ea"/>
                          <a:cs typeface="+mn-cs"/>
                        </a:rPr>
                        <a:t>DIFFICULTIES FACED</a:t>
                      </a:r>
                      <a:endParaRPr lang="en-IN" sz="1500" b="1" kern="1200" dirty="0">
                        <a:solidFill>
                          <a:schemeClr val="tx1"/>
                        </a:solidFill>
                        <a:latin typeface="+mn-lt"/>
                        <a:ea typeface="+mn-ea"/>
                        <a:cs typeface="+mn-cs"/>
                      </a:endParaRPr>
                    </a:p>
                  </a:txBody>
                  <a:tcPr marL="76200" marR="76200" marT="38100" marB="38100" anchor="ctr">
                    <a:solidFill>
                      <a:schemeClr val="bg1"/>
                    </a:solidFill>
                  </a:tcPr>
                </a:tc>
                <a:tc>
                  <a:txBody>
                    <a:bodyPr/>
                    <a:lstStyle/>
                    <a:p>
                      <a:pPr algn="ctr"/>
                      <a:r>
                        <a:rPr lang="en-IN" sz="1300" dirty="0"/>
                        <a:t>5</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graphicFrame>
        <p:nvGraphicFramePr>
          <p:cNvPr id="9" name="Table 8">
            <a:extLst>
              <a:ext uri="{FF2B5EF4-FFF2-40B4-BE49-F238E27FC236}">
                <a16:creationId xmlns:a16="http://schemas.microsoft.com/office/drawing/2014/main" id="{A6D90A4E-D733-4A9E-A404-C9EFD44363BC}"/>
              </a:ext>
            </a:extLst>
          </p:cNvPr>
          <p:cNvGraphicFramePr>
            <a:graphicFrameLocks noGrp="1"/>
          </p:cNvGraphicFramePr>
          <p:nvPr>
            <p:extLst>
              <p:ext uri="{D42A27DB-BD31-4B8C-83A1-F6EECF244321}">
                <p14:modId xmlns:p14="http://schemas.microsoft.com/office/powerpoint/2010/main" val="2675269631"/>
              </p:ext>
            </p:extLst>
          </p:nvPr>
        </p:nvGraphicFramePr>
        <p:xfrm>
          <a:off x="429441" y="2606965"/>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pPr marL="0" algn="l" defTabSz="1097280" rtl="0" eaLnBrk="1" latinLnBrk="0" hangingPunct="1"/>
                      <a:r>
                        <a:rPr lang="en-IN" sz="1500" b="1" kern="1200" dirty="0">
                          <a:solidFill>
                            <a:schemeClr val="tx1"/>
                          </a:solidFill>
                          <a:latin typeface="+mn-lt"/>
                          <a:ea typeface="+mn-ea"/>
                          <a:cs typeface="+mn-cs"/>
                        </a:rPr>
                        <a:t>JACOCO…???</a:t>
                      </a:r>
                    </a:p>
                  </a:txBody>
                  <a:tcPr marL="76200" marR="76200" marT="38100" marB="38100" anchor="ctr">
                    <a:solidFill>
                      <a:schemeClr val="bg1"/>
                    </a:solidFill>
                  </a:tcPr>
                </a:tc>
                <a:tc>
                  <a:txBody>
                    <a:bodyPr/>
                    <a:lstStyle/>
                    <a:p>
                      <a:pPr algn="ctr"/>
                      <a:r>
                        <a:rPr lang="en-IN" sz="1300" dirty="0"/>
                        <a:t>6</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graphicFrame>
        <p:nvGraphicFramePr>
          <p:cNvPr id="8" name="Table 7">
            <a:extLst>
              <a:ext uri="{FF2B5EF4-FFF2-40B4-BE49-F238E27FC236}">
                <a16:creationId xmlns:a16="http://schemas.microsoft.com/office/drawing/2014/main" id="{13AA4A86-9622-4250-81E5-EDC132835D65}"/>
              </a:ext>
            </a:extLst>
          </p:cNvPr>
          <p:cNvGraphicFramePr>
            <a:graphicFrameLocks noGrp="1"/>
          </p:cNvGraphicFramePr>
          <p:nvPr>
            <p:extLst>
              <p:ext uri="{D42A27DB-BD31-4B8C-83A1-F6EECF244321}">
                <p14:modId xmlns:p14="http://schemas.microsoft.com/office/powerpoint/2010/main" val="135215609"/>
              </p:ext>
            </p:extLst>
          </p:nvPr>
        </p:nvGraphicFramePr>
        <p:xfrm>
          <a:off x="429441" y="3105996"/>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r>
                        <a:rPr lang="en-IN" sz="1500" dirty="0">
                          <a:solidFill>
                            <a:schemeClr val="tx1"/>
                          </a:solidFill>
                        </a:rPr>
                        <a:t>MUTATION TESTING : METRIC 3</a:t>
                      </a:r>
                    </a:p>
                  </a:txBody>
                  <a:tcPr marL="76200" marR="76200" marT="38100" marB="38100" anchor="ctr">
                    <a:solidFill>
                      <a:schemeClr val="bg1"/>
                    </a:solidFill>
                  </a:tcPr>
                </a:tc>
                <a:tc>
                  <a:txBody>
                    <a:bodyPr/>
                    <a:lstStyle/>
                    <a:p>
                      <a:pPr algn="ctr"/>
                      <a:r>
                        <a:rPr lang="en-IN" sz="1300" dirty="0"/>
                        <a:t>7</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graphicFrame>
        <p:nvGraphicFramePr>
          <p:cNvPr id="10" name="Table 9">
            <a:extLst>
              <a:ext uri="{FF2B5EF4-FFF2-40B4-BE49-F238E27FC236}">
                <a16:creationId xmlns:a16="http://schemas.microsoft.com/office/drawing/2014/main" id="{4DA0FEAE-B74C-473B-BC27-80C20701D610}"/>
              </a:ext>
            </a:extLst>
          </p:cNvPr>
          <p:cNvGraphicFramePr>
            <a:graphicFrameLocks noGrp="1"/>
          </p:cNvGraphicFramePr>
          <p:nvPr>
            <p:extLst>
              <p:ext uri="{D42A27DB-BD31-4B8C-83A1-F6EECF244321}">
                <p14:modId xmlns:p14="http://schemas.microsoft.com/office/powerpoint/2010/main" val="2584629471"/>
              </p:ext>
            </p:extLst>
          </p:nvPr>
        </p:nvGraphicFramePr>
        <p:xfrm>
          <a:off x="429441" y="3605027"/>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pPr marL="0" algn="l" defTabSz="1097280" rtl="0" eaLnBrk="1" latinLnBrk="0" hangingPunct="1"/>
                      <a:r>
                        <a:rPr lang="en-US" sz="1500" b="1" kern="1200" dirty="0">
                          <a:solidFill>
                            <a:schemeClr val="tx1"/>
                          </a:solidFill>
                          <a:latin typeface="+mn-lt"/>
                          <a:ea typeface="+mn-ea"/>
                          <a:cs typeface="+mn-cs"/>
                        </a:rPr>
                        <a:t>RELATIVE CHURNED CODE MEASURE : METRIC 5</a:t>
                      </a:r>
                      <a:endParaRPr lang="en-IN" sz="1500" b="1" kern="1200" dirty="0">
                        <a:solidFill>
                          <a:schemeClr val="tx1"/>
                        </a:solidFill>
                        <a:latin typeface="+mn-lt"/>
                        <a:ea typeface="+mn-ea"/>
                        <a:cs typeface="+mn-cs"/>
                      </a:endParaRPr>
                    </a:p>
                  </a:txBody>
                  <a:tcPr marL="76200" marR="76200" marT="38100" marB="38100" anchor="ctr">
                    <a:solidFill>
                      <a:schemeClr val="bg1"/>
                    </a:solidFill>
                  </a:tcPr>
                </a:tc>
                <a:tc>
                  <a:txBody>
                    <a:bodyPr/>
                    <a:lstStyle/>
                    <a:p>
                      <a:pPr algn="ctr"/>
                      <a:r>
                        <a:rPr lang="en-IN" sz="1300" dirty="0"/>
                        <a:t>8</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graphicFrame>
        <p:nvGraphicFramePr>
          <p:cNvPr id="11" name="Table 10">
            <a:extLst>
              <a:ext uri="{FF2B5EF4-FFF2-40B4-BE49-F238E27FC236}">
                <a16:creationId xmlns:a16="http://schemas.microsoft.com/office/drawing/2014/main" id="{04118847-BA56-4C51-851C-1EED8ECE846B}"/>
              </a:ext>
            </a:extLst>
          </p:cNvPr>
          <p:cNvGraphicFramePr>
            <a:graphicFrameLocks noGrp="1"/>
          </p:cNvGraphicFramePr>
          <p:nvPr>
            <p:extLst>
              <p:ext uri="{D42A27DB-BD31-4B8C-83A1-F6EECF244321}">
                <p14:modId xmlns:p14="http://schemas.microsoft.com/office/powerpoint/2010/main" val="1960197762"/>
              </p:ext>
            </p:extLst>
          </p:nvPr>
        </p:nvGraphicFramePr>
        <p:xfrm>
          <a:off x="429441" y="4104058"/>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pPr marL="0" algn="l" defTabSz="1097280" rtl="0" eaLnBrk="1" latinLnBrk="0" hangingPunct="1"/>
                      <a:r>
                        <a:rPr lang="en-US" sz="1500" b="1" kern="1200" dirty="0">
                          <a:solidFill>
                            <a:schemeClr val="tx1"/>
                          </a:solidFill>
                          <a:latin typeface="+mn-lt"/>
                          <a:ea typeface="+mn-ea"/>
                          <a:cs typeface="+mn-cs"/>
                        </a:rPr>
                        <a:t>DEFECT DENSITY: METRIC 6</a:t>
                      </a:r>
                      <a:endParaRPr lang="en-IN" sz="1500" b="1" kern="1200" dirty="0">
                        <a:solidFill>
                          <a:schemeClr val="tx1"/>
                        </a:solidFill>
                        <a:latin typeface="+mn-lt"/>
                        <a:ea typeface="+mn-ea"/>
                        <a:cs typeface="+mn-cs"/>
                      </a:endParaRPr>
                    </a:p>
                  </a:txBody>
                  <a:tcPr marL="76200" marR="76200" marT="38100" marB="38100" anchor="ctr">
                    <a:solidFill>
                      <a:schemeClr val="bg1"/>
                    </a:solidFill>
                  </a:tcPr>
                </a:tc>
                <a:tc>
                  <a:txBody>
                    <a:bodyPr/>
                    <a:lstStyle/>
                    <a:p>
                      <a:pPr algn="ctr"/>
                      <a:r>
                        <a:rPr lang="en-IN" sz="1300" dirty="0"/>
                        <a:t>9</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graphicFrame>
        <p:nvGraphicFramePr>
          <p:cNvPr id="12" name="Table 11">
            <a:extLst>
              <a:ext uri="{FF2B5EF4-FFF2-40B4-BE49-F238E27FC236}">
                <a16:creationId xmlns:a16="http://schemas.microsoft.com/office/drawing/2014/main" id="{91C5187C-BE9D-43A7-B511-AD0CA10E7B2D}"/>
              </a:ext>
            </a:extLst>
          </p:cNvPr>
          <p:cNvGraphicFramePr>
            <a:graphicFrameLocks noGrp="1"/>
          </p:cNvGraphicFramePr>
          <p:nvPr>
            <p:extLst>
              <p:ext uri="{D42A27DB-BD31-4B8C-83A1-F6EECF244321}">
                <p14:modId xmlns:p14="http://schemas.microsoft.com/office/powerpoint/2010/main" val="2677553323"/>
              </p:ext>
            </p:extLst>
          </p:nvPr>
        </p:nvGraphicFramePr>
        <p:xfrm>
          <a:off x="429441" y="4603089"/>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pPr marL="0" algn="l" defTabSz="1097280" rtl="0" eaLnBrk="1" latinLnBrk="0" hangingPunct="1"/>
                      <a:r>
                        <a:rPr lang="en-IN" sz="1500" b="1" kern="1200" dirty="0">
                          <a:solidFill>
                            <a:schemeClr val="tx1"/>
                          </a:solidFill>
                          <a:latin typeface="+mn-lt"/>
                          <a:ea typeface="+mn-ea"/>
                          <a:cs typeface="+mn-cs"/>
                        </a:rPr>
                        <a:t>RELATED WORK</a:t>
                      </a:r>
                    </a:p>
                  </a:txBody>
                  <a:tcPr marL="76200" marR="76200" marT="38100" marB="38100" anchor="ctr">
                    <a:solidFill>
                      <a:schemeClr val="bg1"/>
                    </a:solidFill>
                  </a:tcPr>
                </a:tc>
                <a:tc>
                  <a:txBody>
                    <a:bodyPr/>
                    <a:lstStyle/>
                    <a:p>
                      <a:pPr algn="ctr"/>
                      <a:r>
                        <a:rPr lang="en-IN" sz="1300" dirty="0"/>
                        <a:t>10</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graphicFrame>
        <p:nvGraphicFramePr>
          <p:cNvPr id="15" name="Table 14">
            <a:extLst>
              <a:ext uri="{FF2B5EF4-FFF2-40B4-BE49-F238E27FC236}">
                <a16:creationId xmlns:a16="http://schemas.microsoft.com/office/drawing/2014/main" id="{5523E880-AE8A-4FA3-8721-AD82C4EB0372}"/>
              </a:ext>
            </a:extLst>
          </p:cNvPr>
          <p:cNvGraphicFramePr>
            <a:graphicFrameLocks noGrp="1"/>
          </p:cNvGraphicFramePr>
          <p:nvPr>
            <p:extLst>
              <p:ext uri="{D42A27DB-BD31-4B8C-83A1-F6EECF244321}">
                <p14:modId xmlns:p14="http://schemas.microsoft.com/office/powerpoint/2010/main" val="1002752211"/>
              </p:ext>
            </p:extLst>
          </p:nvPr>
        </p:nvGraphicFramePr>
        <p:xfrm>
          <a:off x="429441" y="5102120"/>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pPr marL="0" algn="l" defTabSz="1097280" rtl="0" eaLnBrk="1" latinLnBrk="0" hangingPunct="1"/>
                      <a:r>
                        <a:rPr lang="en-US" sz="1500" b="1" kern="1200" dirty="0">
                          <a:solidFill>
                            <a:schemeClr val="tx1"/>
                          </a:solidFill>
                          <a:latin typeface="+mn-lt"/>
                          <a:ea typeface="+mn-ea"/>
                          <a:cs typeface="+mn-cs"/>
                        </a:rPr>
                        <a:t>CORRELATION BETWEEN METRIC</a:t>
                      </a:r>
                      <a:endParaRPr lang="en-IN" sz="1500" b="1" kern="1200" dirty="0">
                        <a:solidFill>
                          <a:schemeClr val="tx1"/>
                        </a:solidFill>
                        <a:latin typeface="+mn-lt"/>
                        <a:ea typeface="+mn-ea"/>
                        <a:cs typeface="+mn-cs"/>
                      </a:endParaRPr>
                    </a:p>
                  </a:txBody>
                  <a:tcPr marL="76200" marR="76200" marT="38100" marB="38100" anchor="ctr">
                    <a:solidFill>
                      <a:schemeClr val="bg1"/>
                    </a:solidFill>
                  </a:tcPr>
                </a:tc>
                <a:tc>
                  <a:txBody>
                    <a:bodyPr/>
                    <a:lstStyle/>
                    <a:p>
                      <a:pPr algn="ctr"/>
                      <a:r>
                        <a:rPr lang="en-IN" sz="1300" dirty="0"/>
                        <a:t>11</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graphicFrame>
        <p:nvGraphicFramePr>
          <p:cNvPr id="16" name="Table 15">
            <a:extLst>
              <a:ext uri="{FF2B5EF4-FFF2-40B4-BE49-F238E27FC236}">
                <a16:creationId xmlns:a16="http://schemas.microsoft.com/office/drawing/2014/main" id="{255560A5-A5CC-44A5-B4C0-3E340DC921DE}"/>
              </a:ext>
            </a:extLst>
          </p:cNvPr>
          <p:cNvGraphicFramePr>
            <a:graphicFrameLocks noGrp="1"/>
          </p:cNvGraphicFramePr>
          <p:nvPr>
            <p:extLst>
              <p:ext uri="{D42A27DB-BD31-4B8C-83A1-F6EECF244321}">
                <p14:modId xmlns:p14="http://schemas.microsoft.com/office/powerpoint/2010/main" val="3856328643"/>
              </p:ext>
            </p:extLst>
          </p:nvPr>
        </p:nvGraphicFramePr>
        <p:xfrm>
          <a:off x="429441" y="5601151"/>
          <a:ext cx="11345116" cy="462645"/>
        </p:xfrm>
        <a:graphic>
          <a:graphicData uri="http://schemas.openxmlformats.org/drawingml/2006/table">
            <a:tbl>
              <a:tblPr firstRow="1" bandRow="1">
                <a:tableStyleId>{F5AB1C69-6EDB-4FF4-983F-18BD219EF322}</a:tableStyleId>
              </a:tblPr>
              <a:tblGrid>
                <a:gridCol w="182198">
                  <a:extLst>
                    <a:ext uri="{9D8B030D-6E8A-4147-A177-3AD203B41FA5}">
                      <a16:colId xmlns:a16="http://schemas.microsoft.com/office/drawing/2014/main" val="20000"/>
                    </a:ext>
                  </a:extLst>
                </a:gridCol>
                <a:gridCol w="10497680">
                  <a:extLst>
                    <a:ext uri="{9D8B030D-6E8A-4147-A177-3AD203B41FA5}">
                      <a16:colId xmlns:a16="http://schemas.microsoft.com/office/drawing/2014/main" val="20001"/>
                    </a:ext>
                  </a:extLst>
                </a:gridCol>
                <a:gridCol w="665238">
                  <a:extLst>
                    <a:ext uri="{9D8B030D-6E8A-4147-A177-3AD203B41FA5}">
                      <a16:colId xmlns:a16="http://schemas.microsoft.com/office/drawing/2014/main" val="20002"/>
                    </a:ext>
                  </a:extLst>
                </a:gridCol>
              </a:tblGrid>
              <a:tr h="462645">
                <a:tc>
                  <a:txBody>
                    <a:bodyPr/>
                    <a:lstStyle/>
                    <a:p>
                      <a:endParaRPr lang="en-IN" sz="1300" dirty="0"/>
                    </a:p>
                  </a:txBody>
                  <a:tcPr marL="76200" marR="76200" marT="38100" marB="38100" anchor="ctr">
                    <a:solidFill>
                      <a:srgbClr val="6A8BAD"/>
                    </a:solidFill>
                  </a:tcPr>
                </a:tc>
                <a:tc>
                  <a:txBody>
                    <a:bodyPr/>
                    <a:lstStyle/>
                    <a:p>
                      <a:pPr marL="0" algn="l" defTabSz="1097280" rtl="0" eaLnBrk="1" latinLnBrk="0" hangingPunct="1"/>
                      <a:r>
                        <a:rPr lang="en-IN" sz="1500" b="1" kern="1200" dirty="0">
                          <a:solidFill>
                            <a:schemeClr val="tx1"/>
                          </a:solidFill>
                          <a:latin typeface="+mn-lt"/>
                          <a:ea typeface="+mn-ea"/>
                          <a:cs typeface="+mn-cs"/>
                        </a:rPr>
                        <a:t>REFERENCES</a:t>
                      </a:r>
                    </a:p>
                  </a:txBody>
                  <a:tcPr marL="76200" marR="76200" marT="38100" marB="38100" anchor="ctr">
                    <a:solidFill>
                      <a:schemeClr val="bg1"/>
                    </a:solidFill>
                  </a:tcPr>
                </a:tc>
                <a:tc>
                  <a:txBody>
                    <a:bodyPr/>
                    <a:lstStyle/>
                    <a:p>
                      <a:pPr algn="ctr"/>
                      <a:r>
                        <a:rPr lang="en-IN" sz="1300" dirty="0"/>
                        <a:t>17</a:t>
                      </a:r>
                    </a:p>
                  </a:txBody>
                  <a:tcPr marL="76200" marR="76200" marT="38100" marB="38100" anchor="ctr">
                    <a:solidFill>
                      <a:srgbClr val="6A8BAD"/>
                    </a:solid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239014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E74A7-D895-47B1-AAA7-4849C86D7BF7}"/>
              </a:ext>
            </a:extLst>
          </p:cNvPr>
          <p:cNvSpPr>
            <a:spLocks noGrp="1"/>
          </p:cNvSpPr>
          <p:nvPr>
            <p:ph type="title"/>
          </p:nvPr>
        </p:nvSpPr>
        <p:spPr/>
        <p:txBody>
          <a:bodyPr/>
          <a:lstStyle/>
          <a:p>
            <a:r>
              <a:rPr lang="en-IN" dirty="0"/>
              <a:t>SELECTED PROJECTS</a:t>
            </a:r>
          </a:p>
        </p:txBody>
      </p:sp>
      <p:sp>
        <p:nvSpPr>
          <p:cNvPr id="4" name="Slide Number Placeholder 3">
            <a:extLst>
              <a:ext uri="{FF2B5EF4-FFF2-40B4-BE49-F238E27FC236}">
                <a16:creationId xmlns:a16="http://schemas.microsoft.com/office/drawing/2014/main" id="{0A9F877C-6540-456D-A432-B8D5C91BFBBB}"/>
              </a:ext>
            </a:extLst>
          </p:cNvPr>
          <p:cNvSpPr>
            <a:spLocks noGrp="1"/>
          </p:cNvSpPr>
          <p:nvPr>
            <p:ph type="sldNum" sz="quarter" idx="12"/>
          </p:nvPr>
        </p:nvSpPr>
        <p:spPr/>
        <p:txBody>
          <a:bodyPr/>
          <a:lstStyle/>
          <a:p>
            <a:fld id="{31BD02ED-5614-414C-83EF-3F3A42B39758}" type="slidenum">
              <a:rPr lang="en-IN" smtClean="0"/>
              <a:t>3</a:t>
            </a:fld>
            <a:endParaRPr lang="en-IN"/>
          </a:p>
        </p:txBody>
      </p:sp>
      <p:grpSp>
        <p:nvGrpSpPr>
          <p:cNvPr id="40" name="Group 39">
            <a:extLst>
              <a:ext uri="{FF2B5EF4-FFF2-40B4-BE49-F238E27FC236}">
                <a16:creationId xmlns:a16="http://schemas.microsoft.com/office/drawing/2014/main" id="{EA5EFED0-1A3C-4FD2-AA45-DF54225AD7A5}"/>
              </a:ext>
            </a:extLst>
          </p:cNvPr>
          <p:cNvGrpSpPr/>
          <p:nvPr/>
        </p:nvGrpSpPr>
        <p:grpSpPr>
          <a:xfrm>
            <a:off x="301190" y="959390"/>
            <a:ext cx="5899546" cy="5911226"/>
            <a:chOff x="1282304" y="932260"/>
            <a:chExt cx="3771900" cy="4114800"/>
          </a:xfrm>
        </p:grpSpPr>
        <p:grpSp>
          <p:nvGrpSpPr>
            <p:cNvPr id="5" name="Group 2050">
              <a:extLst>
                <a:ext uri="{FF2B5EF4-FFF2-40B4-BE49-F238E27FC236}">
                  <a16:creationId xmlns:a16="http://schemas.microsoft.com/office/drawing/2014/main" id="{B76FBD6B-FAE7-457B-BCEE-4D021B382BBF}"/>
                </a:ext>
              </a:extLst>
            </p:cNvPr>
            <p:cNvGrpSpPr>
              <a:grpSpLocks/>
            </p:cNvGrpSpPr>
            <p:nvPr/>
          </p:nvGrpSpPr>
          <p:grpSpPr bwMode="auto">
            <a:xfrm>
              <a:off x="1282304" y="1916907"/>
              <a:ext cx="3771900" cy="1188244"/>
              <a:chOff x="1255569" y="2509838"/>
              <a:chExt cx="5435742" cy="1710979"/>
            </a:xfrm>
          </p:grpSpPr>
          <p:sp>
            <p:nvSpPr>
              <p:cNvPr id="6" name="Rectangle 5">
                <a:extLst>
                  <a:ext uri="{FF2B5EF4-FFF2-40B4-BE49-F238E27FC236}">
                    <a16:creationId xmlns:a16="http://schemas.microsoft.com/office/drawing/2014/main" id="{D4856145-79EA-4DD8-9C78-426551C815C6}"/>
                  </a:ext>
                </a:extLst>
              </p:cNvPr>
              <p:cNvSpPr/>
              <p:nvPr/>
            </p:nvSpPr>
            <p:spPr>
              <a:xfrm>
                <a:off x="1734284" y="2509838"/>
                <a:ext cx="4957027" cy="942924"/>
              </a:xfrm>
              <a:prstGeom prst="rect">
                <a:avLst/>
              </a:prstGeom>
              <a:gradFill flip="none" rotWithShape="1">
                <a:gsLst>
                  <a:gs pos="10000">
                    <a:srgbClr val="5789CB">
                      <a:shade val="30000"/>
                      <a:satMod val="115000"/>
                      <a:lumMod val="80000"/>
                    </a:srgbClr>
                  </a:gs>
                  <a:gs pos="50000">
                    <a:srgbClr val="5789CB">
                      <a:shade val="67500"/>
                      <a:satMod val="115000"/>
                    </a:srgbClr>
                  </a:gs>
                  <a:gs pos="100000">
                    <a:srgbClr val="5789CB">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sp>
            <p:nvSpPr>
              <p:cNvPr id="7" name="Freeform 26">
                <a:extLst>
                  <a:ext uri="{FF2B5EF4-FFF2-40B4-BE49-F238E27FC236}">
                    <a16:creationId xmlns:a16="http://schemas.microsoft.com/office/drawing/2014/main" id="{B829E450-08C5-4706-8C91-764B50B0F95F}"/>
                  </a:ext>
                </a:extLst>
              </p:cNvPr>
              <p:cNvSpPr/>
              <p:nvPr/>
            </p:nvSpPr>
            <p:spPr>
              <a:xfrm rot="349079">
                <a:off x="1255569" y="2884872"/>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lumMod val="56000"/>
                      <a:lumOff val="44000"/>
                      <a:alpha val="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dirty="0">
                  <a:solidFill>
                    <a:prstClr val="white"/>
                  </a:solidFill>
                </a:endParaRPr>
              </a:p>
            </p:txBody>
          </p:sp>
        </p:grpSp>
        <p:grpSp>
          <p:nvGrpSpPr>
            <p:cNvPr id="8" name="Group 2048">
              <a:extLst>
                <a:ext uri="{FF2B5EF4-FFF2-40B4-BE49-F238E27FC236}">
                  <a16:creationId xmlns:a16="http://schemas.microsoft.com/office/drawing/2014/main" id="{B3FBBBD2-59C9-4A5F-823E-BD06245E4870}"/>
                </a:ext>
              </a:extLst>
            </p:cNvPr>
            <p:cNvGrpSpPr>
              <a:grpSpLocks/>
            </p:cNvGrpSpPr>
            <p:nvPr/>
          </p:nvGrpSpPr>
          <p:grpSpPr bwMode="auto">
            <a:xfrm>
              <a:off x="2225279" y="2559844"/>
              <a:ext cx="2828925" cy="1138238"/>
              <a:chOff x="2615119" y="3454400"/>
              <a:chExt cx="4076192" cy="1640652"/>
            </a:xfrm>
          </p:grpSpPr>
          <p:sp>
            <p:nvSpPr>
              <p:cNvPr id="9" name="Rectangle 8">
                <a:extLst>
                  <a:ext uri="{FF2B5EF4-FFF2-40B4-BE49-F238E27FC236}">
                    <a16:creationId xmlns:a16="http://schemas.microsoft.com/office/drawing/2014/main" id="{3B436BBF-260A-47FB-8465-D5D6F27AEFF4}"/>
                  </a:ext>
                </a:extLst>
              </p:cNvPr>
              <p:cNvSpPr/>
              <p:nvPr/>
            </p:nvSpPr>
            <p:spPr>
              <a:xfrm>
                <a:off x="3162385" y="3454400"/>
                <a:ext cx="3528926" cy="952471"/>
              </a:xfrm>
              <a:prstGeom prst="rect">
                <a:avLst/>
              </a:prstGeom>
              <a:gradFill flip="none" rotWithShape="1">
                <a:gsLst>
                  <a:gs pos="10000">
                    <a:srgbClr val="2BD0D4">
                      <a:shade val="30000"/>
                      <a:satMod val="115000"/>
                      <a:lumMod val="80000"/>
                    </a:srgbClr>
                  </a:gs>
                  <a:gs pos="50000">
                    <a:srgbClr val="2BD0D4">
                      <a:shade val="67500"/>
                      <a:satMod val="115000"/>
                    </a:srgbClr>
                  </a:gs>
                  <a:gs pos="100000">
                    <a:srgbClr val="2BD0D4">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sp>
            <p:nvSpPr>
              <p:cNvPr id="10" name="Freeform 25">
                <a:extLst>
                  <a:ext uri="{FF2B5EF4-FFF2-40B4-BE49-F238E27FC236}">
                    <a16:creationId xmlns:a16="http://schemas.microsoft.com/office/drawing/2014/main" id="{4378120B-A61E-488A-8BC5-D0FD5FB26497}"/>
                  </a:ext>
                </a:extLst>
              </p:cNvPr>
              <p:cNvSpPr/>
              <p:nvPr/>
            </p:nvSpPr>
            <p:spPr>
              <a:xfrm rot="349079">
                <a:off x="2615119" y="3759107"/>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lumMod val="56000"/>
                      <a:lumOff val="44000"/>
                      <a:alpha val="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dirty="0">
                  <a:solidFill>
                    <a:prstClr val="white"/>
                  </a:solidFill>
                </a:endParaRPr>
              </a:p>
            </p:txBody>
          </p:sp>
        </p:grpSp>
        <p:grpSp>
          <p:nvGrpSpPr>
            <p:cNvPr id="11" name="Group 2047">
              <a:extLst>
                <a:ext uri="{FF2B5EF4-FFF2-40B4-BE49-F238E27FC236}">
                  <a16:creationId xmlns:a16="http://schemas.microsoft.com/office/drawing/2014/main" id="{87CE6C49-C327-4DD2-98A1-5FFDAC826335}"/>
                </a:ext>
              </a:extLst>
            </p:cNvPr>
            <p:cNvGrpSpPr>
              <a:grpSpLocks/>
            </p:cNvGrpSpPr>
            <p:nvPr/>
          </p:nvGrpSpPr>
          <p:grpSpPr bwMode="auto">
            <a:xfrm>
              <a:off x="1618060" y="3218260"/>
              <a:ext cx="3436144" cy="1166813"/>
              <a:chOff x="1739442" y="4403725"/>
              <a:chExt cx="4951869" cy="1680321"/>
            </a:xfrm>
          </p:grpSpPr>
          <p:sp>
            <p:nvSpPr>
              <p:cNvPr id="12" name="Rectangle 11">
                <a:extLst>
                  <a:ext uri="{FF2B5EF4-FFF2-40B4-BE49-F238E27FC236}">
                    <a16:creationId xmlns:a16="http://schemas.microsoft.com/office/drawing/2014/main" id="{2F638D3F-F59A-4086-8B54-449B697C2F57}"/>
                  </a:ext>
                </a:extLst>
              </p:cNvPr>
              <p:cNvSpPr/>
              <p:nvPr/>
            </p:nvSpPr>
            <p:spPr>
              <a:xfrm>
                <a:off x="2209578" y="4403725"/>
                <a:ext cx="4481733" cy="953325"/>
              </a:xfrm>
              <a:prstGeom prst="rect">
                <a:avLst/>
              </a:prstGeom>
              <a:gradFill flip="none" rotWithShape="1">
                <a:gsLst>
                  <a:gs pos="10000">
                    <a:schemeClr val="bg1">
                      <a:shade val="30000"/>
                      <a:satMod val="115000"/>
                      <a:lumMod val="80000"/>
                    </a:schemeClr>
                  </a:gs>
                  <a:gs pos="50000">
                    <a:schemeClr val="bg1">
                      <a:shade val="67500"/>
                      <a:satMod val="115000"/>
                    </a:schemeClr>
                  </a:gs>
                  <a:gs pos="100000">
                    <a:schemeClr val="bg1">
                      <a:shade val="100000"/>
                      <a:satMod val="115000"/>
                    </a:scheme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sp>
            <p:nvSpPr>
              <p:cNvPr id="13" name="Freeform 24">
                <a:extLst>
                  <a:ext uri="{FF2B5EF4-FFF2-40B4-BE49-F238E27FC236}">
                    <a16:creationId xmlns:a16="http://schemas.microsoft.com/office/drawing/2014/main" id="{F3AA4FE7-88F3-4190-91D6-357C027C3DCA}"/>
                  </a:ext>
                </a:extLst>
              </p:cNvPr>
              <p:cNvSpPr/>
              <p:nvPr/>
            </p:nvSpPr>
            <p:spPr>
              <a:xfrm rot="349079">
                <a:off x="1739442" y="4748101"/>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dirty="0">
                  <a:solidFill>
                    <a:prstClr val="white"/>
                  </a:solidFill>
                </a:endParaRPr>
              </a:p>
            </p:txBody>
          </p:sp>
        </p:grpSp>
        <p:grpSp>
          <p:nvGrpSpPr>
            <p:cNvPr id="14" name="Group 28">
              <a:extLst>
                <a:ext uri="{FF2B5EF4-FFF2-40B4-BE49-F238E27FC236}">
                  <a16:creationId xmlns:a16="http://schemas.microsoft.com/office/drawing/2014/main" id="{8BDED984-6D71-4E5D-B92E-2491CBA50303}"/>
                </a:ext>
              </a:extLst>
            </p:cNvPr>
            <p:cNvGrpSpPr>
              <a:grpSpLocks/>
            </p:cNvGrpSpPr>
            <p:nvPr/>
          </p:nvGrpSpPr>
          <p:grpSpPr bwMode="auto">
            <a:xfrm>
              <a:off x="1851423" y="932260"/>
              <a:ext cx="3202781" cy="1488281"/>
              <a:chOff x="2075625" y="1090613"/>
              <a:chExt cx="4615686" cy="2144142"/>
            </a:xfrm>
          </p:grpSpPr>
          <p:sp>
            <p:nvSpPr>
              <p:cNvPr id="15" name="Rectangle 14">
                <a:extLst>
                  <a:ext uri="{FF2B5EF4-FFF2-40B4-BE49-F238E27FC236}">
                    <a16:creationId xmlns:a16="http://schemas.microsoft.com/office/drawing/2014/main" id="{9F2421C8-28B1-489D-8A4B-BD08AF3B2D29}"/>
                  </a:ext>
                </a:extLst>
              </p:cNvPr>
              <p:cNvSpPr/>
              <p:nvPr/>
            </p:nvSpPr>
            <p:spPr>
              <a:xfrm>
                <a:off x="2676179" y="1562324"/>
                <a:ext cx="4015132" cy="952000"/>
              </a:xfrm>
              <a:prstGeom prst="rect">
                <a:avLst/>
              </a:prstGeom>
              <a:gradFill flip="none" rotWithShape="1">
                <a:gsLst>
                  <a:gs pos="10000">
                    <a:srgbClr val="FFC456">
                      <a:shade val="30000"/>
                      <a:satMod val="115000"/>
                      <a:lumMod val="80000"/>
                    </a:srgbClr>
                  </a:gs>
                  <a:gs pos="50000">
                    <a:srgbClr val="FFC456">
                      <a:shade val="67500"/>
                      <a:satMod val="115000"/>
                    </a:srgbClr>
                  </a:gs>
                  <a:gs pos="100000">
                    <a:srgbClr val="FFC456">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sp>
            <p:nvSpPr>
              <p:cNvPr id="16" name="Freeform 27">
                <a:extLst>
                  <a:ext uri="{FF2B5EF4-FFF2-40B4-BE49-F238E27FC236}">
                    <a16:creationId xmlns:a16="http://schemas.microsoft.com/office/drawing/2014/main" id="{69A351C5-6147-4FB4-B2B9-F8C0EF544CEF}"/>
                  </a:ext>
                </a:extLst>
              </p:cNvPr>
              <p:cNvSpPr/>
              <p:nvPr/>
            </p:nvSpPr>
            <p:spPr>
              <a:xfrm rot="349079">
                <a:off x="2075625" y="1898810"/>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lumMod val="56000"/>
                      <a:lumOff val="44000"/>
                      <a:alpha val="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dirty="0">
                  <a:solidFill>
                    <a:prstClr val="white"/>
                  </a:solidFill>
                </a:endParaRPr>
              </a:p>
            </p:txBody>
          </p:sp>
          <p:sp>
            <p:nvSpPr>
              <p:cNvPr id="17" name="Freeform 5">
                <a:extLst>
                  <a:ext uri="{FF2B5EF4-FFF2-40B4-BE49-F238E27FC236}">
                    <a16:creationId xmlns:a16="http://schemas.microsoft.com/office/drawing/2014/main" id="{803B9090-7A57-4433-B991-B6B0A2F90BE7}"/>
                  </a:ext>
                </a:extLst>
              </p:cNvPr>
              <p:cNvSpPr/>
              <p:nvPr/>
            </p:nvSpPr>
            <p:spPr>
              <a:xfrm>
                <a:off x="2676179" y="1090613"/>
                <a:ext cx="1190813" cy="1418564"/>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FFC456"/>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grpSp>
        <p:sp>
          <p:nvSpPr>
            <p:cNvPr id="18" name="Freeform 8">
              <a:extLst>
                <a:ext uri="{FF2B5EF4-FFF2-40B4-BE49-F238E27FC236}">
                  <a16:creationId xmlns:a16="http://schemas.microsoft.com/office/drawing/2014/main" id="{1FE3C19B-CDE2-4140-B5D6-BD30105263DF}"/>
                </a:ext>
              </a:extLst>
            </p:cNvPr>
            <p:cNvSpPr/>
            <p:nvPr/>
          </p:nvSpPr>
          <p:spPr>
            <a:xfrm>
              <a:off x="1613298" y="1577578"/>
              <a:ext cx="826294" cy="984647"/>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5789C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sp>
          <p:nvSpPr>
            <p:cNvPr id="19" name="Freeform 10">
              <a:extLst>
                <a:ext uri="{FF2B5EF4-FFF2-40B4-BE49-F238E27FC236}">
                  <a16:creationId xmlns:a16="http://schemas.microsoft.com/office/drawing/2014/main" id="{71CB4A02-E201-4AE8-AD01-B9BBD89EDB1E}"/>
                </a:ext>
              </a:extLst>
            </p:cNvPr>
            <p:cNvSpPr/>
            <p:nvPr/>
          </p:nvSpPr>
          <p:spPr>
            <a:xfrm>
              <a:off x="2605088" y="2233613"/>
              <a:ext cx="826294" cy="984647"/>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2BD0D4"/>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sp>
          <p:nvSpPr>
            <p:cNvPr id="20" name="Freeform 12">
              <a:extLst>
                <a:ext uri="{FF2B5EF4-FFF2-40B4-BE49-F238E27FC236}">
                  <a16:creationId xmlns:a16="http://schemas.microsoft.com/office/drawing/2014/main" id="{05214247-092C-4871-8E51-FBE39330FF36}"/>
                </a:ext>
              </a:extLst>
            </p:cNvPr>
            <p:cNvSpPr/>
            <p:nvPr/>
          </p:nvSpPr>
          <p:spPr>
            <a:xfrm>
              <a:off x="1944291" y="2889647"/>
              <a:ext cx="826294" cy="985838"/>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EEEEE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sp>
          <p:nvSpPr>
            <p:cNvPr id="21" name="TextBox 20">
              <a:extLst>
                <a:ext uri="{FF2B5EF4-FFF2-40B4-BE49-F238E27FC236}">
                  <a16:creationId xmlns:a16="http://schemas.microsoft.com/office/drawing/2014/main" id="{CCC748A9-C1FE-441B-872A-427ACA69508E}"/>
                </a:ext>
              </a:extLst>
            </p:cNvPr>
            <p:cNvSpPr txBox="1"/>
            <p:nvPr/>
          </p:nvSpPr>
          <p:spPr>
            <a:xfrm>
              <a:off x="2415257" y="1213518"/>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latinLnBrk="0">
                <a:defRPr/>
              </a:pPr>
              <a:r>
                <a:rPr lang="en-US" sz="2700" b="1" dirty="0">
                  <a:solidFill>
                    <a:prstClr val="white"/>
                  </a:solidFill>
                  <a:latin typeface="Verdana" pitchFamily="34" charset="0"/>
                  <a:ea typeface="Verdana" pitchFamily="34" charset="0"/>
                  <a:cs typeface="Verdana" pitchFamily="34" charset="0"/>
                </a:rPr>
                <a:t>01</a:t>
              </a:r>
            </a:p>
          </p:txBody>
        </p:sp>
        <p:sp>
          <p:nvSpPr>
            <p:cNvPr id="22" name="TextBox 21">
              <a:extLst>
                <a:ext uri="{FF2B5EF4-FFF2-40B4-BE49-F238E27FC236}">
                  <a16:creationId xmlns:a16="http://schemas.microsoft.com/office/drawing/2014/main" id="{CAB56BAB-0D3F-4A66-8790-ACCDD893F9C1}"/>
                </a:ext>
              </a:extLst>
            </p:cNvPr>
            <p:cNvSpPr txBox="1"/>
            <p:nvPr/>
          </p:nvSpPr>
          <p:spPr>
            <a:xfrm>
              <a:off x="1736359" y="1860016"/>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latinLnBrk="0">
                <a:defRPr/>
              </a:pPr>
              <a:r>
                <a:rPr lang="en-US" sz="2700" b="1" dirty="0">
                  <a:solidFill>
                    <a:prstClr val="white"/>
                  </a:solidFill>
                  <a:latin typeface="Verdana" pitchFamily="34" charset="0"/>
                  <a:ea typeface="Verdana" pitchFamily="34" charset="0"/>
                  <a:cs typeface="Verdana" pitchFamily="34" charset="0"/>
                </a:rPr>
                <a:t>02</a:t>
              </a:r>
            </a:p>
          </p:txBody>
        </p:sp>
        <p:sp>
          <p:nvSpPr>
            <p:cNvPr id="23" name="TextBox 22">
              <a:extLst>
                <a:ext uri="{FF2B5EF4-FFF2-40B4-BE49-F238E27FC236}">
                  <a16:creationId xmlns:a16="http://schemas.microsoft.com/office/drawing/2014/main" id="{64D45736-55DD-415F-925A-6F2B9E20D34E}"/>
                </a:ext>
              </a:extLst>
            </p:cNvPr>
            <p:cNvSpPr txBox="1"/>
            <p:nvPr/>
          </p:nvSpPr>
          <p:spPr>
            <a:xfrm>
              <a:off x="2760121" y="2509348"/>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latinLnBrk="0">
                <a:defRPr/>
              </a:pPr>
              <a:r>
                <a:rPr lang="en-US" sz="2700" b="1" dirty="0">
                  <a:solidFill>
                    <a:prstClr val="white"/>
                  </a:solidFill>
                  <a:latin typeface="Verdana" pitchFamily="34" charset="0"/>
                  <a:ea typeface="Verdana" pitchFamily="34" charset="0"/>
                  <a:cs typeface="Verdana" pitchFamily="34" charset="0"/>
                </a:rPr>
                <a:t>03</a:t>
              </a:r>
            </a:p>
          </p:txBody>
        </p:sp>
        <p:sp>
          <p:nvSpPr>
            <p:cNvPr id="24" name="TextBox 23">
              <a:extLst>
                <a:ext uri="{FF2B5EF4-FFF2-40B4-BE49-F238E27FC236}">
                  <a16:creationId xmlns:a16="http://schemas.microsoft.com/office/drawing/2014/main" id="{786AA1FC-9CDB-41F1-A437-BF69EED05585}"/>
                </a:ext>
              </a:extLst>
            </p:cNvPr>
            <p:cNvSpPr txBox="1"/>
            <p:nvPr/>
          </p:nvSpPr>
          <p:spPr>
            <a:xfrm>
              <a:off x="2080382" y="3181813"/>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latinLnBrk="0">
                <a:defRPr/>
              </a:pPr>
              <a:r>
                <a:rPr lang="en-US" sz="2700" b="1" dirty="0">
                  <a:solidFill>
                    <a:prstClr val="black">
                      <a:lumMod val="75000"/>
                      <a:lumOff val="25000"/>
                    </a:prstClr>
                  </a:solidFill>
                  <a:latin typeface="Verdana" pitchFamily="34" charset="0"/>
                  <a:ea typeface="Verdana" pitchFamily="34" charset="0"/>
                  <a:cs typeface="Verdana" pitchFamily="34" charset="0"/>
                </a:rPr>
                <a:t>04</a:t>
              </a:r>
            </a:p>
          </p:txBody>
        </p:sp>
        <p:sp>
          <p:nvSpPr>
            <p:cNvPr id="25" name="Rectangle 2051">
              <a:extLst>
                <a:ext uri="{FF2B5EF4-FFF2-40B4-BE49-F238E27FC236}">
                  <a16:creationId xmlns:a16="http://schemas.microsoft.com/office/drawing/2014/main" id="{4D29E7F0-AC9F-4043-B56F-2F2B19B864C3}"/>
                </a:ext>
              </a:extLst>
            </p:cNvPr>
            <p:cNvSpPr>
              <a:spLocks noChangeArrowheads="1"/>
            </p:cNvSpPr>
            <p:nvPr/>
          </p:nvSpPr>
          <p:spPr bwMode="auto">
            <a:xfrm>
              <a:off x="3333750" y="1593056"/>
              <a:ext cx="1703785" cy="182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algn="r" eaLnBrk="1" fontAlgn="base" hangingPunct="1">
                <a:spcBef>
                  <a:spcPct val="0"/>
                </a:spcBef>
                <a:spcAft>
                  <a:spcPct val="0"/>
                </a:spcAft>
              </a:pPr>
              <a:r>
                <a:rPr lang="en-US" altLang="en-US" sz="1100" i="1" dirty="0">
                  <a:solidFill>
                    <a:srgbClr val="643E00"/>
                  </a:solidFill>
                  <a:latin typeface="Arial" panose="020B0604020202020204" pitchFamily="34" charset="0"/>
                </a:rPr>
                <a:t>(4.2) [132k]</a:t>
              </a:r>
              <a:r>
                <a:rPr lang="vi-VN" altLang="en-US" sz="1100" i="1" dirty="0">
                  <a:solidFill>
                    <a:srgbClr val="643E00"/>
                  </a:solidFill>
                  <a:latin typeface="Arial" panose="020B0604020202020204" pitchFamily="34" charset="0"/>
                </a:rPr>
                <a:t>.</a:t>
              </a:r>
              <a:endParaRPr lang="en-US" altLang="en-US" sz="1100" i="1" dirty="0">
                <a:solidFill>
                  <a:srgbClr val="643E00"/>
                </a:solidFill>
                <a:latin typeface="Arial" panose="020B0604020202020204" pitchFamily="34" charset="0"/>
              </a:endParaRPr>
            </a:p>
          </p:txBody>
        </p:sp>
        <p:sp>
          <p:nvSpPr>
            <p:cNvPr id="26" name="Rectangle 36">
              <a:extLst>
                <a:ext uri="{FF2B5EF4-FFF2-40B4-BE49-F238E27FC236}">
                  <a16:creationId xmlns:a16="http://schemas.microsoft.com/office/drawing/2014/main" id="{4A16AD5C-A5F2-40B6-B7BB-9961CCED0A52}"/>
                </a:ext>
              </a:extLst>
            </p:cNvPr>
            <p:cNvSpPr>
              <a:spLocks noChangeArrowheads="1"/>
            </p:cNvSpPr>
            <p:nvPr/>
          </p:nvSpPr>
          <p:spPr bwMode="auto">
            <a:xfrm>
              <a:off x="3088481" y="1366837"/>
              <a:ext cx="1949054" cy="208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algn="r" eaLnBrk="1" fontAlgn="base" hangingPunct="1">
                <a:spcBef>
                  <a:spcPct val="0"/>
                </a:spcBef>
                <a:spcAft>
                  <a:spcPct val="0"/>
                </a:spcAft>
              </a:pPr>
              <a:r>
                <a:rPr lang="en-US" altLang="en-US" sz="1350" b="1" dirty="0">
                  <a:solidFill>
                    <a:srgbClr val="7E4E00"/>
                  </a:solidFill>
                  <a:latin typeface="Arial" panose="020B0604020202020204" pitchFamily="34" charset="0"/>
                </a:rPr>
                <a:t>Apache Common Collections</a:t>
              </a:r>
            </a:p>
          </p:txBody>
        </p:sp>
        <p:sp>
          <p:nvSpPr>
            <p:cNvPr id="27" name="Rectangle 26">
              <a:extLst>
                <a:ext uri="{FF2B5EF4-FFF2-40B4-BE49-F238E27FC236}">
                  <a16:creationId xmlns:a16="http://schemas.microsoft.com/office/drawing/2014/main" id="{6D0ED5CA-F338-4A1E-92A0-4A35E1352DAA}"/>
                </a:ext>
              </a:extLst>
            </p:cNvPr>
            <p:cNvSpPr/>
            <p:nvPr/>
          </p:nvSpPr>
          <p:spPr>
            <a:xfrm>
              <a:off x="3333750" y="2252663"/>
              <a:ext cx="1703785" cy="182107"/>
            </a:xfrm>
            <a:prstGeom prst="rect">
              <a:avLst/>
            </a:prstGeom>
          </p:spPr>
          <p:txBody>
            <a:bodyPr>
              <a:spAutoFit/>
            </a:bodyPr>
            <a:lstStyle/>
            <a:p>
              <a:pPr algn="r">
                <a:defRPr/>
              </a:pPr>
              <a:r>
                <a:rPr lang="en-US" sz="1100" dirty="0">
                  <a:solidFill>
                    <a:prstClr val="white">
                      <a:lumMod val="95000"/>
                    </a:prstClr>
                  </a:solidFill>
                  <a:latin typeface="Arial" pitchFamily="34" charset="0"/>
                  <a:cs typeface="Arial" panose="020B0604020202020204" pitchFamily="34" charset="0"/>
                </a:rPr>
                <a:t>(2.4) [847k]</a:t>
              </a:r>
              <a:r>
                <a:rPr lang="vi-VN" sz="1100" dirty="0">
                  <a:solidFill>
                    <a:prstClr val="white">
                      <a:lumMod val="95000"/>
                    </a:prstClr>
                  </a:solidFill>
                  <a:latin typeface="Arial" pitchFamily="34" charset="0"/>
                  <a:cs typeface="Arial" panose="020B0604020202020204" pitchFamily="34" charset="0"/>
                </a:rPr>
                <a:t>.</a:t>
              </a:r>
              <a:endParaRPr lang="en-US" sz="1100" dirty="0">
                <a:solidFill>
                  <a:prstClr val="white">
                    <a:lumMod val="95000"/>
                  </a:prstClr>
                </a:solidFill>
                <a:latin typeface="Arial" pitchFamily="34" charset="0"/>
                <a:cs typeface="Arial" panose="020B0604020202020204" pitchFamily="34" charset="0"/>
              </a:endParaRPr>
            </a:p>
          </p:txBody>
        </p:sp>
        <p:sp>
          <p:nvSpPr>
            <p:cNvPr id="28" name="Rectangle 38">
              <a:extLst>
                <a:ext uri="{FF2B5EF4-FFF2-40B4-BE49-F238E27FC236}">
                  <a16:creationId xmlns:a16="http://schemas.microsoft.com/office/drawing/2014/main" id="{B8CA52BD-2A0C-42B9-8FDF-0233DA160B50}"/>
                </a:ext>
              </a:extLst>
            </p:cNvPr>
            <p:cNvSpPr>
              <a:spLocks noChangeArrowheads="1"/>
            </p:cNvSpPr>
            <p:nvPr/>
          </p:nvSpPr>
          <p:spPr bwMode="auto">
            <a:xfrm>
              <a:off x="3088481" y="2025253"/>
              <a:ext cx="1949054" cy="208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algn="r" eaLnBrk="1" fontAlgn="base" hangingPunct="1">
                <a:spcBef>
                  <a:spcPct val="0"/>
                </a:spcBef>
                <a:spcAft>
                  <a:spcPct val="0"/>
                </a:spcAft>
              </a:pPr>
              <a:r>
                <a:rPr lang="en-US" altLang="en-US" sz="1350" b="1" dirty="0">
                  <a:solidFill>
                    <a:prstClr val="white"/>
                  </a:solidFill>
                  <a:latin typeface="Arial" panose="020B0604020202020204" pitchFamily="34" charset="0"/>
                </a:rPr>
                <a:t>Apache Common Configuration</a:t>
              </a:r>
            </a:p>
          </p:txBody>
        </p:sp>
        <p:sp>
          <p:nvSpPr>
            <p:cNvPr id="29" name="Rectangle 28">
              <a:extLst>
                <a:ext uri="{FF2B5EF4-FFF2-40B4-BE49-F238E27FC236}">
                  <a16:creationId xmlns:a16="http://schemas.microsoft.com/office/drawing/2014/main" id="{D6B89D96-880A-4418-864F-5C12935A8537}"/>
                </a:ext>
              </a:extLst>
            </p:cNvPr>
            <p:cNvSpPr/>
            <p:nvPr/>
          </p:nvSpPr>
          <p:spPr>
            <a:xfrm>
              <a:off x="3333750" y="2881313"/>
              <a:ext cx="1703785" cy="182107"/>
            </a:xfrm>
            <a:prstGeom prst="rect">
              <a:avLst/>
            </a:prstGeom>
          </p:spPr>
          <p:txBody>
            <a:bodyPr>
              <a:spAutoFit/>
            </a:bodyPr>
            <a:lstStyle/>
            <a:p>
              <a:pPr algn="r">
                <a:defRPr/>
              </a:pPr>
              <a:r>
                <a:rPr lang="en-US" sz="1100" dirty="0">
                  <a:solidFill>
                    <a:prstClr val="black">
                      <a:lumMod val="85000"/>
                      <a:lumOff val="15000"/>
                    </a:prstClr>
                  </a:solidFill>
                  <a:latin typeface="Arial" pitchFamily="34" charset="0"/>
                  <a:cs typeface="Arial" panose="020B0604020202020204" pitchFamily="34" charset="0"/>
                </a:rPr>
                <a:t>(3.6.1) [186k]</a:t>
              </a:r>
            </a:p>
          </p:txBody>
        </p:sp>
        <p:sp>
          <p:nvSpPr>
            <p:cNvPr id="30" name="Rectangle 29">
              <a:extLst>
                <a:ext uri="{FF2B5EF4-FFF2-40B4-BE49-F238E27FC236}">
                  <a16:creationId xmlns:a16="http://schemas.microsoft.com/office/drawing/2014/main" id="{B62148C0-188D-471A-AD05-5388E9925C29}"/>
                </a:ext>
              </a:extLst>
            </p:cNvPr>
            <p:cNvSpPr/>
            <p:nvPr/>
          </p:nvSpPr>
          <p:spPr>
            <a:xfrm>
              <a:off x="3088481" y="2653903"/>
              <a:ext cx="1949054" cy="208887"/>
            </a:xfrm>
            <a:prstGeom prst="rect">
              <a:avLst/>
            </a:prstGeom>
          </p:spPr>
          <p:txBody>
            <a:bodyPr>
              <a:spAutoFit/>
            </a:bodyPr>
            <a:lstStyle/>
            <a:p>
              <a:pPr algn="r">
                <a:defRPr/>
              </a:pPr>
              <a:r>
                <a:rPr lang="en-US" sz="1350" b="1" dirty="0">
                  <a:solidFill>
                    <a:prstClr val="black">
                      <a:lumMod val="85000"/>
                      <a:lumOff val="15000"/>
                    </a:prstClr>
                  </a:solidFill>
                  <a:latin typeface="Arial" pitchFamily="34" charset="0"/>
                  <a:cs typeface="Arial" panose="020B0604020202020204" pitchFamily="34" charset="0"/>
                </a:rPr>
                <a:t>Apache Common Math</a:t>
              </a:r>
            </a:p>
          </p:txBody>
        </p:sp>
        <p:sp>
          <p:nvSpPr>
            <p:cNvPr id="31" name="Rectangle 30">
              <a:extLst>
                <a:ext uri="{FF2B5EF4-FFF2-40B4-BE49-F238E27FC236}">
                  <a16:creationId xmlns:a16="http://schemas.microsoft.com/office/drawing/2014/main" id="{C9737B56-79FB-40C4-8BBE-9E0F69F8761E}"/>
                </a:ext>
              </a:extLst>
            </p:cNvPr>
            <p:cNvSpPr/>
            <p:nvPr/>
          </p:nvSpPr>
          <p:spPr>
            <a:xfrm>
              <a:off x="3346847" y="3568304"/>
              <a:ext cx="1703784" cy="182107"/>
            </a:xfrm>
            <a:prstGeom prst="rect">
              <a:avLst/>
            </a:prstGeom>
          </p:spPr>
          <p:txBody>
            <a:bodyPr>
              <a:spAutoFit/>
            </a:bodyPr>
            <a:lstStyle/>
            <a:p>
              <a:pPr algn="r">
                <a:defRPr/>
              </a:pPr>
              <a:r>
                <a:rPr lang="en-US" sz="1100" dirty="0">
                  <a:solidFill>
                    <a:prstClr val="black">
                      <a:lumMod val="75000"/>
                      <a:lumOff val="25000"/>
                    </a:prstClr>
                  </a:solidFill>
                  <a:latin typeface="Arial" pitchFamily="34" charset="0"/>
                  <a:cs typeface="Arial" panose="020B0604020202020204" pitchFamily="34" charset="0"/>
                </a:rPr>
                <a:t>(3.8.1) [80k] </a:t>
              </a:r>
            </a:p>
          </p:txBody>
        </p:sp>
        <p:sp>
          <p:nvSpPr>
            <p:cNvPr id="32" name="Rectangle 31">
              <a:extLst>
                <a:ext uri="{FF2B5EF4-FFF2-40B4-BE49-F238E27FC236}">
                  <a16:creationId xmlns:a16="http://schemas.microsoft.com/office/drawing/2014/main" id="{55626995-29DB-4695-B34F-EC04D69B9630}"/>
                </a:ext>
              </a:extLst>
            </p:cNvPr>
            <p:cNvSpPr/>
            <p:nvPr/>
          </p:nvSpPr>
          <p:spPr>
            <a:xfrm>
              <a:off x="3088481" y="3342085"/>
              <a:ext cx="1949054" cy="208887"/>
            </a:xfrm>
            <a:prstGeom prst="rect">
              <a:avLst/>
            </a:prstGeom>
          </p:spPr>
          <p:txBody>
            <a:bodyPr>
              <a:spAutoFit/>
            </a:bodyPr>
            <a:lstStyle/>
            <a:p>
              <a:pPr algn="r">
                <a:defRPr/>
              </a:pPr>
              <a:r>
                <a:rPr lang="en-US" sz="1350" b="1" dirty="0">
                  <a:solidFill>
                    <a:prstClr val="black">
                      <a:lumMod val="75000"/>
                      <a:lumOff val="25000"/>
                    </a:prstClr>
                  </a:solidFill>
                  <a:latin typeface="Arial" pitchFamily="34" charset="0"/>
                  <a:cs typeface="Arial" panose="020B0604020202020204" pitchFamily="34" charset="0"/>
                </a:rPr>
                <a:t>Apache Common Lang</a:t>
              </a:r>
            </a:p>
          </p:txBody>
        </p:sp>
        <p:grpSp>
          <p:nvGrpSpPr>
            <p:cNvPr id="33" name="Group 30">
              <a:extLst>
                <a:ext uri="{FF2B5EF4-FFF2-40B4-BE49-F238E27FC236}">
                  <a16:creationId xmlns:a16="http://schemas.microsoft.com/office/drawing/2014/main" id="{613AE023-914F-4088-A9C3-C3E6876C7531}"/>
                </a:ext>
              </a:extLst>
            </p:cNvPr>
            <p:cNvGrpSpPr>
              <a:grpSpLocks/>
            </p:cNvGrpSpPr>
            <p:nvPr/>
          </p:nvGrpSpPr>
          <p:grpSpPr bwMode="auto">
            <a:xfrm>
              <a:off x="2393157" y="3551635"/>
              <a:ext cx="2661047" cy="1495425"/>
              <a:chOff x="3125286" y="4883150"/>
              <a:chExt cx="3833811" cy="2155097"/>
            </a:xfrm>
          </p:grpSpPr>
          <p:sp>
            <p:nvSpPr>
              <p:cNvPr id="34" name="Rectangle 33">
                <a:extLst>
                  <a:ext uri="{FF2B5EF4-FFF2-40B4-BE49-F238E27FC236}">
                    <a16:creationId xmlns:a16="http://schemas.microsoft.com/office/drawing/2014/main" id="{128E95AC-5694-4A6A-A14D-A04645D03715}"/>
                  </a:ext>
                </a:extLst>
              </p:cNvPr>
              <p:cNvSpPr/>
              <p:nvPr/>
            </p:nvSpPr>
            <p:spPr>
              <a:xfrm>
                <a:off x="3619307" y="5349859"/>
                <a:ext cx="3339790" cy="952292"/>
              </a:xfrm>
              <a:prstGeom prst="rect">
                <a:avLst/>
              </a:prstGeom>
              <a:gradFill flip="none" rotWithShape="1">
                <a:gsLst>
                  <a:gs pos="10000">
                    <a:srgbClr val="E9BD98">
                      <a:shade val="30000"/>
                      <a:satMod val="115000"/>
                      <a:lumMod val="80000"/>
                    </a:srgbClr>
                  </a:gs>
                  <a:gs pos="50000">
                    <a:srgbClr val="E9BD98">
                      <a:shade val="67500"/>
                      <a:satMod val="115000"/>
                    </a:srgbClr>
                  </a:gs>
                  <a:gs pos="100000">
                    <a:srgbClr val="E9BD98">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sp>
            <p:nvSpPr>
              <p:cNvPr id="35" name="Freeform 23">
                <a:extLst>
                  <a:ext uri="{FF2B5EF4-FFF2-40B4-BE49-F238E27FC236}">
                    <a16:creationId xmlns:a16="http://schemas.microsoft.com/office/drawing/2014/main" id="{92F66EC4-93DE-4E8C-994F-BC780509C55D}"/>
                  </a:ext>
                </a:extLst>
              </p:cNvPr>
              <p:cNvSpPr/>
              <p:nvPr/>
            </p:nvSpPr>
            <p:spPr>
              <a:xfrm rot="349079">
                <a:off x="3125286" y="5702302"/>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dirty="0">
                  <a:solidFill>
                    <a:prstClr val="white"/>
                  </a:solidFill>
                </a:endParaRPr>
              </a:p>
            </p:txBody>
          </p:sp>
          <p:sp>
            <p:nvSpPr>
              <p:cNvPr id="36" name="Freeform 15">
                <a:extLst>
                  <a:ext uri="{FF2B5EF4-FFF2-40B4-BE49-F238E27FC236}">
                    <a16:creationId xmlns:a16="http://schemas.microsoft.com/office/drawing/2014/main" id="{8238F4F4-4EA2-43A3-9C27-FBE00DF61BE7}"/>
                  </a:ext>
                </a:extLst>
              </p:cNvPr>
              <p:cNvSpPr/>
              <p:nvPr/>
            </p:nvSpPr>
            <p:spPr>
              <a:xfrm>
                <a:off x="3617592" y="4883150"/>
                <a:ext cx="1190454" cy="1419000"/>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E9BD98"/>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latinLnBrk="0">
                  <a:defRPr/>
                </a:pPr>
                <a:endParaRPr lang="en-US" sz="1350">
                  <a:solidFill>
                    <a:prstClr val="white"/>
                  </a:solidFill>
                </a:endParaRPr>
              </a:p>
            </p:txBody>
          </p:sp>
        </p:grpSp>
        <p:sp>
          <p:nvSpPr>
            <p:cNvPr id="37" name="TextBox 36">
              <a:extLst>
                <a:ext uri="{FF2B5EF4-FFF2-40B4-BE49-F238E27FC236}">
                  <a16:creationId xmlns:a16="http://schemas.microsoft.com/office/drawing/2014/main" id="{1CF4AB51-05CE-4B56-BD5A-961A8AF30747}"/>
                </a:ext>
              </a:extLst>
            </p:cNvPr>
            <p:cNvSpPr txBox="1"/>
            <p:nvPr/>
          </p:nvSpPr>
          <p:spPr>
            <a:xfrm>
              <a:off x="2867519" y="3834134"/>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latinLnBrk="0">
                <a:defRPr/>
              </a:pPr>
              <a:r>
                <a:rPr lang="en-US" sz="2700" b="1" dirty="0">
                  <a:solidFill>
                    <a:prstClr val="white"/>
                  </a:solidFill>
                  <a:latin typeface="Verdana" pitchFamily="34" charset="0"/>
                  <a:ea typeface="Verdana" pitchFamily="34" charset="0"/>
                  <a:cs typeface="Verdana" pitchFamily="34" charset="0"/>
                </a:rPr>
                <a:t>05</a:t>
              </a:r>
            </a:p>
          </p:txBody>
        </p:sp>
        <p:sp>
          <p:nvSpPr>
            <p:cNvPr id="38" name="Rectangle 43">
              <a:extLst>
                <a:ext uri="{FF2B5EF4-FFF2-40B4-BE49-F238E27FC236}">
                  <a16:creationId xmlns:a16="http://schemas.microsoft.com/office/drawing/2014/main" id="{A9C33EAB-796B-4F90-966F-6F7D6A342A6F}"/>
                </a:ext>
              </a:extLst>
            </p:cNvPr>
            <p:cNvSpPr>
              <a:spLocks noChangeArrowheads="1"/>
            </p:cNvSpPr>
            <p:nvPr/>
          </p:nvSpPr>
          <p:spPr bwMode="auto">
            <a:xfrm>
              <a:off x="3346847" y="4221956"/>
              <a:ext cx="1703784" cy="182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algn="r" eaLnBrk="1" fontAlgn="base" hangingPunct="1">
                <a:spcBef>
                  <a:spcPct val="0"/>
                </a:spcBef>
                <a:spcAft>
                  <a:spcPct val="0"/>
                </a:spcAft>
              </a:pPr>
              <a:r>
                <a:rPr lang="en-US" altLang="en-US" sz="1100" dirty="0">
                  <a:solidFill>
                    <a:srgbClr val="242424"/>
                  </a:solidFill>
                  <a:latin typeface="Arial" panose="020B0604020202020204" pitchFamily="34" charset="0"/>
                </a:rPr>
                <a:t> (2.6) [35k]</a:t>
              </a:r>
              <a:r>
                <a:rPr lang="vi-VN" altLang="en-US" sz="1100" dirty="0">
                  <a:solidFill>
                    <a:srgbClr val="242424"/>
                  </a:solidFill>
                  <a:latin typeface="Arial" panose="020B0604020202020204" pitchFamily="34" charset="0"/>
                </a:rPr>
                <a:t>.</a:t>
              </a:r>
              <a:endParaRPr lang="en-US" altLang="en-US" sz="1100" dirty="0">
                <a:solidFill>
                  <a:srgbClr val="242424"/>
                </a:solidFill>
                <a:latin typeface="Arial" panose="020B0604020202020204" pitchFamily="34" charset="0"/>
              </a:endParaRPr>
            </a:p>
          </p:txBody>
        </p:sp>
        <p:sp>
          <p:nvSpPr>
            <p:cNvPr id="39" name="Rectangle 44">
              <a:extLst>
                <a:ext uri="{FF2B5EF4-FFF2-40B4-BE49-F238E27FC236}">
                  <a16:creationId xmlns:a16="http://schemas.microsoft.com/office/drawing/2014/main" id="{3C66F14C-20B4-419B-A227-B657FBB72F4D}"/>
                </a:ext>
              </a:extLst>
            </p:cNvPr>
            <p:cNvSpPr>
              <a:spLocks noChangeArrowheads="1"/>
            </p:cNvSpPr>
            <p:nvPr/>
          </p:nvSpPr>
          <p:spPr bwMode="auto">
            <a:xfrm>
              <a:off x="3088481" y="3994547"/>
              <a:ext cx="1949054" cy="208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algn="r" eaLnBrk="1" fontAlgn="base" hangingPunct="1">
                <a:spcBef>
                  <a:spcPct val="0"/>
                </a:spcBef>
                <a:spcAft>
                  <a:spcPct val="0"/>
                </a:spcAft>
              </a:pPr>
              <a:r>
                <a:rPr lang="en-US" altLang="en-US" sz="1350" b="1" dirty="0">
                  <a:solidFill>
                    <a:srgbClr val="242424"/>
                  </a:solidFill>
                  <a:latin typeface="Arial" panose="020B0604020202020204" pitchFamily="34" charset="0"/>
                </a:rPr>
                <a:t>Apache Common IO</a:t>
              </a:r>
            </a:p>
          </p:txBody>
        </p:sp>
      </p:grpSp>
      <p:pic>
        <p:nvPicPr>
          <p:cNvPr id="42" name="Picture 345" descr="shadow_1_m">
            <a:extLst>
              <a:ext uri="{FF2B5EF4-FFF2-40B4-BE49-F238E27FC236}">
                <a16:creationId xmlns:a16="http://schemas.microsoft.com/office/drawing/2014/main" id="{D8493DBD-1610-46BF-8AA5-63204491A6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61411"/>
          <a:stretch>
            <a:fillRect/>
          </a:stretch>
        </p:blipFill>
        <p:spPr bwMode="gray">
          <a:xfrm>
            <a:off x="6110174" y="1011708"/>
            <a:ext cx="84535" cy="52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4" name="Picture 43">
            <a:extLst>
              <a:ext uri="{FF2B5EF4-FFF2-40B4-BE49-F238E27FC236}">
                <a16:creationId xmlns:a16="http://schemas.microsoft.com/office/drawing/2014/main" id="{F565AA98-54A7-4F39-91AD-255B82CA22F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32210" y="1488029"/>
            <a:ext cx="3251200" cy="1828800"/>
          </a:xfrm>
          <a:prstGeom prst="rect">
            <a:avLst/>
          </a:prstGeom>
          <a:solidFill>
            <a:srgbClr val="01AC50"/>
          </a:solidFill>
          <a:ln>
            <a:noFill/>
          </a:ln>
          <a:effectLst>
            <a:reflection blurRad="6350" stA="52000" endA="300" endPos="35000" dir="5400000" sy="-100000" algn="bl" rotWithShape="0"/>
          </a:effectLst>
        </p:spPr>
      </p:pic>
      <p:pic>
        <p:nvPicPr>
          <p:cNvPr id="46" name="Picture 45">
            <a:extLst>
              <a:ext uri="{FF2B5EF4-FFF2-40B4-BE49-F238E27FC236}">
                <a16:creationId xmlns:a16="http://schemas.microsoft.com/office/drawing/2014/main" id="{2572207D-6AEB-4938-8BE7-B9B295FD1C0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934450" y="4035028"/>
            <a:ext cx="2952750" cy="1660922"/>
          </a:xfrm>
          <a:prstGeom prst="rect">
            <a:avLst/>
          </a:prstGeom>
          <a:solidFill>
            <a:srgbClr val="01AC50"/>
          </a:solidFill>
          <a:ln>
            <a:noFill/>
          </a:ln>
          <a:effectLst>
            <a:reflection blurRad="6350" stA="52000" endA="300" endPos="35000" dir="5400000" sy="-100000" algn="bl" rotWithShape="0"/>
          </a:effectLst>
        </p:spPr>
      </p:pic>
    </p:spTree>
    <p:extLst>
      <p:ext uri="{BB962C8B-B14F-4D97-AF65-F5344CB8AC3E}">
        <p14:creationId xmlns:p14="http://schemas.microsoft.com/office/powerpoint/2010/main" val="18944097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25B12-90C3-4B44-A292-93C62F76112B}"/>
              </a:ext>
            </a:extLst>
          </p:cNvPr>
          <p:cNvSpPr>
            <a:spLocks noGrp="1"/>
          </p:cNvSpPr>
          <p:nvPr>
            <p:ph type="title"/>
          </p:nvPr>
        </p:nvSpPr>
        <p:spPr/>
        <p:txBody>
          <a:bodyPr/>
          <a:lstStyle/>
          <a:p>
            <a:r>
              <a:rPr lang="en-IN" dirty="0"/>
              <a:t>METRICS CALCULATED</a:t>
            </a:r>
          </a:p>
        </p:txBody>
      </p:sp>
      <p:sp>
        <p:nvSpPr>
          <p:cNvPr id="4" name="Slide Number Placeholder 3">
            <a:extLst>
              <a:ext uri="{FF2B5EF4-FFF2-40B4-BE49-F238E27FC236}">
                <a16:creationId xmlns:a16="http://schemas.microsoft.com/office/drawing/2014/main" id="{4F771608-644B-4231-BF07-8B27FC6A7EAE}"/>
              </a:ext>
            </a:extLst>
          </p:cNvPr>
          <p:cNvSpPr>
            <a:spLocks noGrp="1"/>
          </p:cNvSpPr>
          <p:nvPr>
            <p:ph type="sldNum" sz="quarter" idx="12"/>
          </p:nvPr>
        </p:nvSpPr>
        <p:spPr/>
        <p:txBody>
          <a:bodyPr/>
          <a:lstStyle/>
          <a:p>
            <a:fld id="{31BD02ED-5614-414C-83EF-3F3A42B39758}" type="slidenum">
              <a:rPr lang="en-IN" smtClean="0"/>
              <a:t>4</a:t>
            </a:fld>
            <a:endParaRPr lang="en-IN"/>
          </a:p>
        </p:txBody>
      </p:sp>
      <p:pic>
        <p:nvPicPr>
          <p:cNvPr id="6" name="Picture 5" descr="A close up of a piece of paper&#10;&#10;Description automatically generated">
            <a:extLst>
              <a:ext uri="{FF2B5EF4-FFF2-40B4-BE49-F238E27FC236}">
                <a16:creationId xmlns:a16="http://schemas.microsoft.com/office/drawing/2014/main" id="{040826C1-B478-43FA-B20C-C96016867DC3}"/>
              </a:ext>
            </a:extLst>
          </p:cNvPr>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3278" y="1571625"/>
            <a:ext cx="5523290" cy="4267199"/>
          </a:xfrm>
          <a:prstGeom prst="rect">
            <a:avLst/>
          </a:prstGeom>
        </p:spPr>
      </p:pic>
      <p:grpSp>
        <p:nvGrpSpPr>
          <p:cNvPr id="36" name="Group 35">
            <a:extLst>
              <a:ext uri="{FF2B5EF4-FFF2-40B4-BE49-F238E27FC236}">
                <a16:creationId xmlns:a16="http://schemas.microsoft.com/office/drawing/2014/main" id="{3E4FE2F3-CEC3-4E0B-A559-B045787F0737}"/>
              </a:ext>
            </a:extLst>
          </p:cNvPr>
          <p:cNvGrpSpPr/>
          <p:nvPr/>
        </p:nvGrpSpPr>
        <p:grpSpPr>
          <a:xfrm>
            <a:off x="7347765" y="1366610"/>
            <a:ext cx="4510860" cy="4605565"/>
            <a:chOff x="982270" y="1405809"/>
            <a:chExt cx="3437331" cy="3699590"/>
          </a:xfrm>
        </p:grpSpPr>
        <p:sp>
          <p:nvSpPr>
            <p:cNvPr id="37" name="Isosceles Triangle 3">
              <a:extLst>
                <a:ext uri="{FF2B5EF4-FFF2-40B4-BE49-F238E27FC236}">
                  <a16:creationId xmlns:a16="http://schemas.microsoft.com/office/drawing/2014/main" id="{4C6BFDE7-255E-4FC7-A666-91165834F171}"/>
                </a:ext>
              </a:extLst>
            </p:cNvPr>
            <p:cNvSpPr/>
            <p:nvPr/>
          </p:nvSpPr>
          <p:spPr>
            <a:xfrm flipV="1">
              <a:off x="1853184" y="1405809"/>
              <a:ext cx="1676610" cy="1576382"/>
            </a:xfrm>
            <a:custGeom>
              <a:avLst/>
              <a:gdLst/>
              <a:ahLst/>
              <a:cxnLst/>
              <a:rect l="l" t="t" r="r" b="b"/>
              <a:pathLst>
                <a:path w="2188171" h="2057361">
                  <a:moveTo>
                    <a:pt x="1097276" y="2057361"/>
                  </a:moveTo>
                  <a:cubicBezTo>
                    <a:pt x="1443899" y="2057361"/>
                    <a:pt x="2122958" y="1908914"/>
                    <a:pt x="2188171" y="1503241"/>
                  </a:cubicBezTo>
                  <a:cubicBezTo>
                    <a:pt x="2163927" y="1495178"/>
                    <a:pt x="2140286" y="1484410"/>
                    <a:pt x="2117168" y="1471311"/>
                  </a:cubicBezTo>
                  <a:cubicBezTo>
                    <a:pt x="1862564" y="1327050"/>
                    <a:pt x="1560409" y="669709"/>
                    <a:pt x="1264456" y="80415"/>
                  </a:cubicBezTo>
                  <a:lnTo>
                    <a:pt x="1310883" y="0"/>
                  </a:lnTo>
                  <a:lnTo>
                    <a:pt x="778206" y="0"/>
                  </a:lnTo>
                  <a:cubicBezTo>
                    <a:pt x="415839" y="550951"/>
                    <a:pt x="-2358" y="1141295"/>
                    <a:pt x="11" y="1433918"/>
                  </a:cubicBezTo>
                  <a:cubicBezTo>
                    <a:pt x="3148" y="1821495"/>
                    <a:pt x="491273" y="2057361"/>
                    <a:pt x="1097276" y="2057361"/>
                  </a:cubicBezTo>
                  <a:close/>
                </a:path>
              </a:pathLst>
            </a:custGeom>
            <a:gradFill>
              <a:gsLst>
                <a:gs pos="47000">
                  <a:srgbClr val="EB8B3C"/>
                </a:gs>
                <a:gs pos="0">
                  <a:srgbClr val="AD5207"/>
                </a:gs>
                <a:gs pos="100000">
                  <a:schemeClr val="accent6"/>
                </a:gs>
              </a:gsLst>
            </a:gradFill>
            <a:ln w="57150">
              <a:solidFill>
                <a:schemeClr val="bg1">
                  <a:lumMod val="95000"/>
                </a:schemeClr>
              </a:solidFill>
            </a:ln>
            <a:effectLst/>
          </p:spPr>
          <p:style>
            <a:lnRef idx="1">
              <a:schemeClr val="accent6"/>
            </a:lnRef>
            <a:fillRef idx="3">
              <a:schemeClr val="accent6"/>
            </a:fillRef>
            <a:effectRef idx="2">
              <a:schemeClr val="accent6"/>
            </a:effectRef>
            <a:fontRef idx="minor">
              <a:schemeClr val="lt1"/>
            </a:fontRef>
          </p:style>
          <p:txBody>
            <a:bodyPr rtlCol="0" anchor="ctr"/>
            <a:lstStyle/>
            <a:p>
              <a:pPr algn="ctr" fontAlgn="auto">
                <a:spcBef>
                  <a:spcPts val="0"/>
                </a:spcBef>
                <a:spcAft>
                  <a:spcPts val="0"/>
                </a:spcAft>
              </a:pPr>
              <a:endParaRPr lang="en-US" sz="1800" dirty="0">
                <a:solidFill>
                  <a:prstClr val="white"/>
                </a:solidFill>
              </a:endParaRPr>
            </a:p>
          </p:txBody>
        </p:sp>
        <p:sp>
          <p:nvSpPr>
            <p:cNvPr id="38" name="Isosceles Triangle 3">
              <a:extLst>
                <a:ext uri="{FF2B5EF4-FFF2-40B4-BE49-F238E27FC236}">
                  <a16:creationId xmlns:a16="http://schemas.microsoft.com/office/drawing/2014/main" id="{CD80EFD9-4C60-4017-8DE8-680BCAE91325}"/>
                </a:ext>
              </a:extLst>
            </p:cNvPr>
            <p:cNvSpPr/>
            <p:nvPr/>
          </p:nvSpPr>
          <p:spPr>
            <a:xfrm rot="14400000" flipH="1">
              <a:off x="2793689" y="1957894"/>
              <a:ext cx="1675442" cy="1576382"/>
            </a:xfrm>
            <a:custGeom>
              <a:avLst/>
              <a:gdLst/>
              <a:ahLst/>
              <a:cxnLst/>
              <a:rect l="l" t="t" r="r" b="b"/>
              <a:pathLst>
                <a:path w="2186646" h="2057361">
                  <a:moveTo>
                    <a:pt x="50507" y="1635375"/>
                  </a:moveTo>
                  <a:cubicBezTo>
                    <a:pt x="190339" y="1901653"/>
                    <a:pt x="604898" y="2057361"/>
                    <a:pt x="1097276" y="2057361"/>
                  </a:cubicBezTo>
                  <a:cubicBezTo>
                    <a:pt x="1439870" y="2057361"/>
                    <a:pt x="2107216" y="1912345"/>
                    <a:pt x="2186646" y="1517443"/>
                  </a:cubicBezTo>
                  <a:cubicBezTo>
                    <a:pt x="2145694" y="1508942"/>
                    <a:pt x="2105984" y="1493643"/>
                    <a:pt x="2067706" y="1471954"/>
                  </a:cubicBezTo>
                  <a:cubicBezTo>
                    <a:pt x="1813102" y="1327693"/>
                    <a:pt x="1510947" y="670352"/>
                    <a:pt x="1214994" y="81058"/>
                  </a:cubicBezTo>
                  <a:lnTo>
                    <a:pt x="1261793" y="0"/>
                  </a:lnTo>
                  <a:lnTo>
                    <a:pt x="778206" y="0"/>
                  </a:lnTo>
                  <a:cubicBezTo>
                    <a:pt x="415839" y="550951"/>
                    <a:pt x="-2358" y="1141294"/>
                    <a:pt x="11" y="1433918"/>
                  </a:cubicBezTo>
                  <a:cubicBezTo>
                    <a:pt x="599" y="1506589"/>
                    <a:pt x="18237" y="1573926"/>
                    <a:pt x="50507" y="1635375"/>
                  </a:cubicBezTo>
                  <a:close/>
                </a:path>
              </a:pathLst>
            </a:custGeom>
            <a:gradFill>
              <a:gsLst>
                <a:gs pos="81700">
                  <a:srgbClr val="0299DA"/>
                </a:gs>
                <a:gs pos="0">
                  <a:srgbClr val="0D3376"/>
                </a:gs>
                <a:gs pos="100000">
                  <a:srgbClr val="00B0F0"/>
                </a:gs>
              </a:gsLst>
            </a:gradFill>
            <a:ln w="57150">
              <a:solidFill>
                <a:schemeClr val="bg1">
                  <a:lumMod val="9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fontAlgn="auto">
                <a:spcBef>
                  <a:spcPts val="0"/>
                </a:spcBef>
                <a:spcAft>
                  <a:spcPts val="0"/>
                </a:spcAft>
              </a:pPr>
              <a:endParaRPr lang="en-US" sz="1800">
                <a:solidFill>
                  <a:prstClr val="white"/>
                </a:solidFill>
              </a:endParaRPr>
            </a:p>
          </p:txBody>
        </p:sp>
        <p:sp>
          <p:nvSpPr>
            <p:cNvPr id="39" name="Isosceles Triangle 3">
              <a:extLst>
                <a:ext uri="{FF2B5EF4-FFF2-40B4-BE49-F238E27FC236}">
                  <a16:creationId xmlns:a16="http://schemas.microsoft.com/office/drawing/2014/main" id="{C70737DC-ECB7-4002-B6E0-06FE9CA55EF1}"/>
                </a:ext>
              </a:extLst>
            </p:cNvPr>
            <p:cNvSpPr/>
            <p:nvPr/>
          </p:nvSpPr>
          <p:spPr>
            <a:xfrm rot="18000000" flipH="1">
              <a:off x="2760029" y="3010689"/>
              <a:ext cx="1670605" cy="1576382"/>
            </a:xfrm>
            <a:custGeom>
              <a:avLst/>
              <a:gdLst/>
              <a:ahLst/>
              <a:cxnLst/>
              <a:rect l="l" t="t" r="r" b="b"/>
              <a:pathLst>
                <a:path w="2180334" h="2057361">
                  <a:moveTo>
                    <a:pt x="252332" y="813832"/>
                  </a:moveTo>
                  <a:cubicBezTo>
                    <a:pt x="102783" y="1066864"/>
                    <a:pt x="-1174" y="1287606"/>
                    <a:pt x="11" y="1433919"/>
                  </a:cubicBezTo>
                  <a:cubicBezTo>
                    <a:pt x="3148" y="1821495"/>
                    <a:pt x="491273" y="2057361"/>
                    <a:pt x="1097276" y="2057361"/>
                  </a:cubicBezTo>
                  <a:cubicBezTo>
                    <a:pt x="1433748" y="2057361"/>
                    <a:pt x="2083468" y="1917482"/>
                    <a:pt x="2180334" y="1537981"/>
                  </a:cubicBezTo>
                  <a:cubicBezTo>
                    <a:pt x="2151229" y="1529910"/>
                    <a:pt x="2122821" y="1517403"/>
                    <a:pt x="2094992" y="1500978"/>
                  </a:cubicBezTo>
                  <a:cubicBezTo>
                    <a:pt x="1798854" y="1326198"/>
                    <a:pt x="1520348" y="691527"/>
                    <a:pt x="1239612" y="114703"/>
                  </a:cubicBezTo>
                  <a:lnTo>
                    <a:pt x="1305836" y="0"/>
                  </a:lnTo>
                  <a:lnTo>
                    <a:pt x="778206" y="0"/>
                  </a:lnTo>
                  <a:cubicBezTo>
                    <a:pt x="597022" y="275475"/>
                    <a:pt x="401881" y="560799"/>
                    <a:pt x="252332" y="813832"/>
                  </a:cubicBezTo>
                  <a:close/>
                </a:path>
              </a:pathLst>
            </a:custGeom>
            <a:gradFill>
              <a:gsLst>
                <a:gs pos="0">
                  <a:srgbClr val="7E0300"/>
                </a:gs>
                <a:gs pos="79000">
                  <a:srgbClr val="E50807"/>
                </a:gs>
                <a:gs pos="100000">
                  <a:srgbClr val="FF0000"/>
                </a:gs>
              </a:gsLst>
            </a:gradFill>
            <a:ln w="57150">
              <a:solidFill>
                <a:schemeClr val="bg1">
                  <a:lumMod val="95000"/>
                </a:schemeClr>
              </a:solidFill>
            </a:ln>
            <a:effectLst/>
          </p:spPr>
          <p:style>
            <a:lnRef idx="1">
              <a:schemeClr val="accent2"/>
            </a:lnRef>
            <a:fillRef idx="3">
              <a:schemeClr val="accent2"/>
            </a:fillRef>
            <a:effectRef idx="2">
              <a:schemeClr val="accent2"/>
            </a:effectRef>
            <a:fontRef idx="minor">
              <a:schemeClr val="lt1"/>
            </a:fontRef>
          </p:style>
          <p:txBody>
            <a:bodyPr rtlCol="0" anchor="ctr"/>
            <a:lstStyle/>
            <a:p>
              <a:pPr algn="ctr" fontAlgn="auto">
                <a:spcBef>
                  <a:spcPts val="0"/>
                </a:spcBef>
                <a:spcAft>
                  <a:spcPts val="0"/>
                </a:spcAft>
              </a:pPr>
              <a:endParaRPr lang="en-US" sz="1800">
                <a:solidFill>
                  <a:prstClr val="white"/>
                </a:solidFill>
              </a:endParaRPr>
            </a:p>
          </p:txBody>
        </p:sp>
        <p:sp>
          <p:nvSpPr>
            <p:cNvPr id="40" name="Isosceles Triangle 3">
              <a:extLst>
                <a:ext uri="{FF2B5EF4-FFF2-40B4-BE49-F238E27FC236}">
                  <a16:creationId xmlns:a16="http://schemas.microsoft.com/office/drawing/2014/main" id="{06059F89-5935-435E-8F28-0E9C120B3751}"/>
                </a:ext>
              </a:extLst>
            </p:cNvPr>
            <p:cNvSpPr/>
            <p:nvPr/>
          </p:nvSpPr>
          <p:spPr>
            <a:xfrm rot="7200000">
              <a:off x="934162" y="1953876"/>
              <a:ext cx="1672597" cy="1576382"/>
            </a:xfrm>
            <a:custGeom>
              <a:avLst/>
              <a:gdLst/>
              <a:ahLst/>
              <a:cxnLst/>
              <a:rect l="l" t="t" r="r" b="b"/>
              <a:pathLst>
                <a:path w="2182933" h="2057361">
                  <a:moveTo>
                    <a:pt x="38879" y="1635374"/>
                  </a:moveTo>
                  <a:cubicBezTo>
                    <a:pt x="20780" y="1600909"/>
                    <a:pt x="7284" y="1564592"/>
                    <a:pt x="0" y="1526256"/>
                  </a:cubicBezTo>
                  <a:cubicBezTo>
                    <a:pt x="22828" y="1518153"/>
                    <a:pt x="45187" y="1507839"/>
                    <a:pt x="67077" y="1495436"/>
                  </a:cubicBezTo>
                  <a:cubicBezTo>
                    <a:pt x="321681" y="1351176"/>
                    <a:pt x="623835" y="693835"/>
                    <a:pt x="919789" y="104541"/>
                  </a:cubicBezTo>
                  <a:lnTo>
                    <a:pt x="859433" y="0"/>
                  </a:lnTo>
                  <a:lnTo>
                    <a:pt x="1410055" y="0"/>
                  </a:lnTo>
                  <a:cubicBezTo>
                    <a:pt x="1769230" y="531536"/>
                    <a:pt x="2179619" y="1090065"/>
                    <a:pt x="2182914" y="1433918"/>
                  </a:cubicBezTo>
                  <a:cubicBezTo>
                    <a:pt x="2187305" y="1892075"/>
                    <a:pt x="1451404" y="2057361"/>
                    <a:pt x="1085649" y="2057361"/>
                  </a:cubicBezTo>
                  <a:cubicBezTo>
                    <a:pt x="593271" y="2057361"/>
                    <a:pt x="178712" y="1901652"/>
                    <a:pt x="38879" y="1635374"/>
                  </a:cubicBezTo>
                  <a:close/>
                </a:path>
              </a:pathLst>
            </a:custGeom>
            <a:gradFill>
              <a:gsLst>
                <a:gs pos="54000">
                  <a:schemeClr val="accent2">
                    <a:lumMod val="75000"/>
                  </a:schemeClr>
                </a:gs>
                <a:gs pos="0">
                  <a:schemeClr val="accent2">
                    <a:lumMod val="50000"/>
                  </a:schemeClr>
                </a:gs>
                <a:gs pos="100000">
                  <a:schemeClr val="accent2">
                    <a:lumMod val="40000"/>
                    <a:lumOff val="60000"/>
                  </a:schemeClr>
                </a:gs>
              </a:gsLst>
            </a:gradFill>
            <a:ln w="57150">
              <a:solidFill>
                <a:schemeClr val="bg1">
                  <a:lumMod val="95000"/>
                </a:schemeClr>
              </a:solidFill>
            </a:ln>
            <a:effectLst/>
          </p:spPr>
          <p:style>
            <a:lnRef idx="1">
              <a:schemeClr val="accent5"/>
            </a:lnRef>
            <a:fillRef idx="3">
              <a:schemeClr val="accent5"/>
            </a:fillRef>
            <a:effectRef idx="2">
              <a:schemeClr val="accent5"/>
            </a:effectRef>
            <a:fontRef idx="minor">
              <a:schemeClr val="lt1"/>
            </a:fontRef>
          </p:style>
          <p:txBody>
            <a:bodyPr rtlCol="0" anchor="ctr"/>
            <a:lstStyle/>
            <a:p>
              <a:pPr algn="ctr" fontAlgn="auto">
                <a:spcBef>
                  <a:spcPts val="0"/>
                </a:spcBef>
                <a:spcAft>
                  <a:spcPts val="0"/>
                </a:spcAft>
              </a:pPr>
              <a:endParaRPr lang="en-US" sz="1800">
                <a:solidFill>
                  <a:prstClr val="white"/>
                </a:solidFill>
              </a:endParaRPr>
            </a:p>
          </p:txBody>
        </p:sp>
        <p:sp>
          <p:nvSpPr>
            <p:cNvPr id="41" name="Isosceles Triangle 3">
              <a:extLst>
                <a:ext uri="{FF2B5EF4-FFF2-40B4-BE49-F238E27FC236}">
                  <a16:creationId xmlns:a16="http://schemas.microsoft.com/office/drawing/2014/main" id="{1597A48B-258A-4D48-8FAD-D450051D6465}"/>
                </a:ext>
              </a:extLst>
            </p:cNvPr>
            <p:cNvSpPr/>
            <p:nvPr/>
          </p:nvSpPr>
          <p:spPr>
            <a:xfrm>
              <a:off x="1865498" y="3529017"/>
              <a:ext cx="1669190" cy="1576382"/>
            </a:xfrm>
            <a:custGeom>
              <a:avLst/>
              <a:gdLst/>
              <a:ahLst/>
              <a:cxnLst/>
              <a:rect l="l" t="t" r="r" b="b"/>
              <a:pathLst>
                <a:path w="2178487" h="2057361">
                  <a:moveTo>
                    <a:pt x="895695" y="0"/>
                  </a:moveTo>
                  <a:lnTo>
                    <a:pt x="1405609" y="0"/>
                  </a:lnTo>
                  <a:cubicBezTo>
                    <a:pt x="1764784" y="531537"/>
                    <a:pt x="2175173" y="1090065"/>
                    <a:pt x="2178468" y="1433918"/>
                  </a:cubicBezTo>
                  <a:cubicBezTo>
                    <a:pt x="2182859" y="1892075"/>
                    <a:pt x="1446958" y="2057361"/>
                    <a:pt x="1081203" y="2057361"/>
                  </a:cubicBezTo>
                  <a:cubicBezTo>
                    <a:pt x="535014" y="2057361"/>
                    <a:pt x="84582" y="1865759"/>
                    <a:pt x="0" y="1543817"/>
                  </a:cubicBezTo>
                  <a:cubicBezTo>
                    <a:pt x="36694" y="1536726"/>
                    <a:pt x="72316" y="1522332"/>
                    <a:pt x="107037" y="1501840"/>
                  </a:cubicBezTo>
                  <a:cubicBezTo>
                    <a:pt x="403175" y="1327060"/>
                    <a:pt x="681680" y="692388"/>
                    <a:pt x="962417" y="115565"/>
                  </a:cubicBezTo>
                  <a:close/>
                </a:path>
              </a:pathLst>
            </a:custGeom>
            <a:gradFill>
              <a:gsLst>
                <a:gs pos="0">
                  <a:srgbClr val="005E0B">
                    <a:lumMod val="71000"/>
                  </a:srgbClr>
                </a:gs>
                <a:gs pos="72000">
                  <a:srgbClr val="00B50A">
                    <a:lumMod val="89000"/>
                  </a:srgbClr>
                </a:gs>
                <a:gs pos="100000">
                  <a:srgbClr val="00D00A"/>
                </a:gs>
              </a:gsLst>
            </a:gradFill>
            <a:ln w="57150">
              <a:solidFill>
                <a:schemeClr val="bg1">
                  <a:lumMod val="95000"/>
                </a:schemeClr>
              </a:solidFill>
            </a:ln>
            <a:effectLst/>
          </p:spPr>
          <p:style>
            <a:lnRef idx="1">
              <a:schemeClr val="accent3"/>
            </a:lnRef>
            <a:fillRef idx="3">
              <a:schemeClr val="accent3"/>
            </a:fillRef>
            <a:effectRef idx="2">
              <a:schemeClr val="accent3"/>
            </a:effectRef>
            <a:fontRef idx="minor">
              <a:schemeClr val="lt1"/>
            </a:fontRef>
          </p:style>
          <p:txBody>
            <a:bodyPr rtlCol="0" anchor="ctr"/>
            <a:lstStyle/>
            <a:p>
              <a:pPr algn="ctr" fontAlgn="auto">
                <a:spcBef>
                  <a:spcPts val="0"/>
                </a:spcBef>
                <a:spcAft>
                  <a:spcPts val="0"/>
                </a:spcAft>
              </a:pPr>
              <a:endParaRPr lang="en-US" sz="1800">
                <a:solidFill>
                  <a:prstClr val="white"/>
                </a:solidFill>
              </a:endParaRPr>
            </a:p>
          </p:txBody>
        </p:sp>
        <p:sp>
          <p:nvSpPr>
            <p:cNvPr id="42" name="Isosceles Triangle 3">
              <a:extLst>
                <a:ext uri="{FF2B5EF4-FFF2-40B4-BE49-F238E27FC236}">
                  <a16:creationId xmlns:a16="http://schemas.microsoft.com/office/drawing/2014/main" id="{D9717564-6F73-4A1D-9617-455F024CD37F}"/>
                </a:ext>
              </a:extLst>
            </p:cNvPr>
            <p:cNvSpPr/>
            <p:nvPr/>
          </p:nvSpPr>
          <p:spPr>
            <a:xfrm rot="3600000">
              <a:off x="965149" y="3013900"/>
              <a:ext cx="1668360" cy="1576382"/>
            </a:xfrm>
            <a:custGeom>
              <a:avLst/>
              <a:gdLst/>
              <a:ahLst/>
              <a:cxnLst/>
              <a:rect l="l" t="t" r="r" b="b"/>
              <a:pathLst>
                <a:path w="2177404" h="2057361">
                  <a:moveTo>
                    <a:pt x="846196" y="0"/>
                  </a:moveTo>
                  <a:lnTo>
                    <a:pt x="1404526" y="0"/>
                  </a:lnTo>
                  <a:cubicBezTo>
                    <a:pt x="1763701" y="531536"/>
                    <a:pt x="2174090" y="1090065"/>
                    <a:pt x="2177385" y="1433918"/>
                  </a:cubicBezTo>
                  <a:cubicBezTo>
                    <a:pt x="2181776" y="1892075"/>
                    <a:pt x="1445875" y="2057361"/>
                    <a:pt x="1080120" y="2057361"/>
                  </a:cubicBezTo>
                  <a:cubicBezTo>
                    <a:pt x="536352" y="2057361"/>
                    <a:pt x="87494" y="1867454"/>
                    <a:pt x="0" y="1548095"/>
                  </a:cubicBezTo>
                  <a:lnTo>
                    <a:pt x="66534" y="1517422"/>
                  </a:lnTo>
                  <a:cubicBezTo>
                    <a:pt x="362672" y="1342642"/>
                    <a:pt x="641178" y="707971"/>
                    <a:pt x="921914" y="131147"/>
                  </a:cubicBezTo>
                  <a:close/>
                </a:path>
              </a:pathLst>
            </a:custGeom>
            <a:gradFill>
              <a:gsLst>
                <a:gs pos="0">
                  <a:srgbClr val="3F2C56"/>
                </a:gs>
                <a:gs pos="100000">
                  <a:srgbClr val="9600EA"/>
                </a:gs>
              </a:gsLst>
            </a:gradFill>
            <a:ln w="57150">
              <a:solidFill>
                <a:schemeClr val="bg1">
                  <a:lumMod val="95000"/>
                </a:schemeClr>
              </a:solidFill>
            </a:ln>
            <a:effectLst/>
          </p:spPr>
          <p:style>
            <a:lnRef idx="1">
              <a:schemeClr val="accent4"/>
            </a:lnRef>
            <a:fillRef idx="3">
              <a:schemeClr val="accent4"/>
            </a:fillRef>
            <a:effectRef idx="2">
              <a:schemeClr val="accent4"/>
            </a:effectRef>
            <a:fontRef idx="minor">
              <a:schemeClr val="lt1"/>
            </a:fontRef>
          </p:style>
          <p:txBody>
            <a:bodyPr rtlCol="0" anchor="ctr"/>
            <a:lstStyle/>
            <a:p>
              <a:pPr algn="ctr" fontAlgn="auto">
                <a:spcBef>
                  <a:spcPts val="0"/>
                </a:spcBef>
                <a:spcAft>
                  <a:spcPts val="0"/>
                </a:spcAft>
              </a:pPr>
              <a:endParaRPr lang="en-US" sz="1800">
                <a:solidFill>
                  <a:prstClr val="white"/>
                </a:solidFill>
              </a:endParaRPr>
            </a:p>
          </p:txBody>
        </p:sp>
        <p:grpSp>
          <p:nvGrpSpPr>
            <p:cNvPr id="43" name="Group 42">
              <a:extLst>
                <a:ext uri="{FF2B5EF4-FFF2-40B4-BE49-F238E27FC236}">
                  <a16:creationId xmlns:a16="http://schemas.microsoft.com/office/drawing/2014/main" id="{E4DA8C6D-AAC3-45FB-AC16-CD6BAD401864}"/>
                </a:ext>
              </a:extLst>
            </p:cNvPr>
            <p:cNvGrpSpPr/>
            <p:nvPr/>
          </p:nvGrpSpPr>
          <p:grpSpPr>
            <a:xfrm>
              <a:off x="1939124" y="2493792"/>
              <a:ext cx="1523623" cy="1523624"/>
              <a:chOff x="3848653" y="2984453"/>
              <a:chExt cx="1446696" cy="1446697"/>
            </a:xfrm>
          </p:grpSpPr>
          <p:sp>
            <p:nvSpPr>
              <p:cNvPr id="44" name="Oval 43">
                <a:extLst>
                  <a:ext uri="{FF2B5EF4-FFF2-40B4-BE49-F238E27FC236}">
                    <a16:creationId xmlns:a16="http://schemas.microsoft.com/office/drawing/2014/main" id="{70C26018-8248-4028-96A9-31D8372BCB3D}"/>
                  </a:ext>
                </a:extLst>
              </p:cNvPr>
              <p:cNvSpPr/>
              <p:nvPr/>
            </p:nvSpPr>
            <p:spPr>
              <a:xfrm>
                <a:off x="3848653" y="2984453"/>
                <a:ext cx="1446696" cy="144669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sz="2000">
                  <a:solidFill>
                    <a:prstClr val="white"/>
                  </a:solidFill>
                </a:endParaRPr>
              </a:p>
            </p:txBody>
          </p:sp>
          <p:sp>
            <p:nvSpPr>
              <p:cNvPr id="45" name="Oval 44">
                <a:extLst>
                  <a:ext uri="{FF2B5EF4-FFF2-40B4-BE49-F238E27FC236}">
                    <a16:creationId xmlns:a16="http://schemas.microsoft.com/office/drawing/2014/main" id="{0264A284-9880-4F25-A734-2A5C14F24B8C}"/>
                  </a:ext>
                </a:extLst>
              </p:cNvPr>
              <p:cNvSpPr>
                <a:spLocks noChangeAspect="1"/>
              </p:cNvSpPr>
              <p:nvPr/>
            </p:nvSpPr>
            <p:spPr>
              <a:xfrm>
                <a:off x="3920984" y="3056787"/>
                <a:ext cx="1302026" cy="1302027"/>
              </a:xfrm>
              <a:prstGeom prst="ellipse">
                <a:avLst/>
              </a:prstGeom>
              <a:gradFill flip="none" rotWithShape="1">
                <a:gsLst>
                  <a:gs pos="100000">
                    <a:schemeClr val="tx1">
                      <a:lumMod val="75000"/>
                      <a:lumOff val="25000"/>
                    </a:schemeClr>
                  </a:gs>
                  <a:gs pos="0">
                    <a:schemeClr val="bg1">
                      <a:lumMod val="6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b="1" dirty="0">
                  <a:solidFill>
                    <a:srgbClr val="F6F6F6"/>
                  </a:solidFill>
                  <a:effectLst>
                    <a:outerShdw blurRad="50800" dist="38100" dir="5400000" algn="t" rotWithShape="0">
                      <a:prstClr val="black">
                        <a:alpha val="40000"/>
                      </a:prstClr>
                    </a:outerShdw>
                  </a:effectLst>
                </a:endParaRPr>
              </a:p>
            </p:txBody>
          </p:sp>
        </p:grpSp>
      </p:grpSp>
      <p:sp>
        <p:nvSpPr>
          <p:cNvPr id="47" name="Arrow: Right 46">
            <a:extLst>
              <a:ext uri="{FF2B5EF4-FFF2-40B4-BE49-F238E27FC236}">
                <a16:creationId xmlns:a16="http://schemas.microsoft.com/office/drawing/2014/main" id="{0791C2CE-125E-4F7F-8E44-EAD2F2C1FDDD}"/>
              </a:ext>
            </a:extLst>
          </p:cNvPr>
          <p:cNvSpPr/>
          <p:nvPr/>
        </p:nvSpPr>
        <p:spPr>
          <a:xfrm>
            <a:off x="5537790" y="3429000"/>
            <a:ext cx="1619250" cy="457200"/>
          </a:xfrm>
          <a:prstGeom prst="rightArrow">
            <a:avLst/>
          </a:prstGeom>
          <a:solidFill>
            <a:srgbClr val="2C3E50"/>
          </a:solidFill>
          <a:ln>
            <a:noFill/>
          </a:ln>
          <a:effectLst>
            <a:outerShdw blurRad="50800" dist="38100" dir="5400000" algn="t" rotWithShape="0">
              <a:prstClr val="black">
                <a:alpha val="40000"/>
              </a:prstClr>
            </a:outerShdw>
          </a:effectLst>
          <a:extLst>
            <a:ext uri="{91240B29-F687-4F45-9708-019B960494DF}">
              <a14:hiddenLine xmlns:a14="http://schemas.microsoft.com/office/drawing/2010/main" w="9525">
                <a:solidFill>
                  <a:srgbClr val="000000"/>
                </a:solidFill>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TextBox 47">
            <a:extLst>
              <a:ext uri="{FF2B5EF4-FFF2-40B4-BE49-F238E27FC236}">
                <a16:creationId xmlns:a16="http://schemas.microsoft.com/office/drawing/2014/main" id="{85CA360A-0954-4E61-ADB0-E4F2395BC888}"/>
              </a:ext>
            </a:extLst>
          </p:cNvPr>
          <p:cNvSpPr txBox="1"/>
          <p:nvPr/>
        </p:nvSpPr>
        <p:spPr>
          <a:xfrm>
            <a:off x="8676992" y="1991024"/>
            <a:ext cx="1600951" cy="369332"/>
          </a:xfrm>
          <a:prstGeom prst="rect">
            <a:avLst/>
          </a:prstGeom>
          <a:noFill/>
          <a:effectLst>
            <a:outerShdw blurRad="50800" dist="38100" dir="5400000" algn="t" rotWithShape="0">
              <a:prstClr val="black">
                <a:alpha val="40000"/>
              </a:prstClr>
            </a:outerShdw>
          </a:effectLst>
        </p:spPr>
        <p:txBody>
          <a:bodyPr wrap="none" rtlCol="0">
            <a:spAutoFit/>
          </a:bodyPr>
          <a:lstStyle>
            <a:defPPr>
              <a:defRPr lang="en-US"/>
            </a:defPPr>
            <a:lvl1pPr>
              <a:defRPr sz="2000" b="1">
                <a:solidFill>
                  <a:schemeClr val="tx1">
                    <a:lumMod val="65000"/>
                    <a:lumOff val="35000"/>
                  </a:schemeClr>
                </a:solidFill>
                <a:latin typeface="Arial" pitchFamily="34" charset="0"/>
                <a:cs typeface="Arial" pitchFamily="34" charset="0"/>
              </a:defRPr>
            </a:lvl1pPr>
          </a:lstStyle>
          <a:p>
            <a:pPr algn="ctr" fontAlgn="auto">
              <a:spcBef>
                <a:spcPts val="0"/>
              </a:spcBef>
              <a:spcAft>
                <a:spcPts val="0"/>
              </a:spcAft>
            </a:pPr>
            <a:r>
              <a:rPr lang="en-US" sz="1800" dirty="0">
                <a:solidFill>
                  <a:prstClr val="white"/>
                </a:solidFill>
                <a:latin typeface="Calibri"/>
              </a:rPr>
              <a:t>Code Coverage</a:t>
            </a:r>
          </a:p>
        </p:txBody>
      </p:sp>
      <p:sp>
        <p:nvSpPr>
          <p:cNvPr id="49" name="TextBox 48">
            <a:extLst>
              <a:ext uri="{FF2B5EF4-FFF2-40B4-BE49-F238E27FC236}">
                <a16:creationId xmlns:a16="http://schemas.microsoft.com/office/drawing/2014/main" id="{6DAA9173-803A-4F18-95AB-068A4C566531}"/>
              </a:ext>
            </a:extLst>
          </p:cNvPr>
          <p:cNvSpPr txBox="1"/>
          <p:nvPr/>
        </p:nvSpPr>
        <p:spPr>
          <a:xfrm>
            <a:off x="10082777" y="2600624"/>
            <a:ext cx="1780232" cy="369332"/>
          </a:xfrm>
          <a:prstGeom prst="rect">
            <a:avLst/>
          </a:prstGeom>
          <a:noFill/>
          <a:effectLst>
            <a:outerShdw blurRad="50800" dist="38100" dir="5400000" algn="t" rotWithShape="0">
              <a:prstClr val="black">
                <a:alpha val="40000"/>
              </a:prstClr>
            </a:outerShdw>
          </a:effectLst>
        </p:spPr>
        <p:txBody>
          <a:bodyPr wrap="none" rtlCol="0">
            <a:spAutoFit/>
          </a:bodyPr>
          <a:lstStyle>
            <a:defPPr>
              <a:defRPr lang="en-US"/>
            </a:defPPr>
            <a:lvl1pPr>
              <a:defRPr sz="2000" b="1">
                <a:solidFill>
                  <a:schemeClr val="tx1">
                    <a:lumMod val="65000"/>
                    <a:lumOff val="35000"/>
                  </a:schemeClr>
                </a:solidFill>
                <a:latin typeface="Arial" pitchFamily="34" charset="0"/>
                <a:cs typeface="Arial" pitchFamily="34" charset="0"/>
              </a:defRPr>
            </a:lvl1pPr>
          </a:lstStyle>
          <a:p>
            <a:pPr algn="ctr" fontAlgn="auto">
              <a:spcBef>
                <a:spcPts val="0"/>
              </a:spcBef>
              <a:spcAft>
                <a:spcPts val="0"/>
              </a:spcAft>
            </a:pPr>
            <a:r>
              <a:rPr lang="en-US" sz="1800" dirty="0">
                <a:solidFill>
                  <a:prstClr val="white"/>
                </a:solidFill>
                <a:latin typeface="Calibri"/>
              </a:rPr>
              <a:t>Branch Coverage</a:t>
            </a:r>
          </a:p>
        </p:txBody>
      </p:sp>
      <p:sp>
        <p:nvSpPr>
          <p:cNvPr id="50" name="TextBox 49">
            <a:extLst>
              <a:ext uri="{FF2B5EF4-FFF2-40B4-BE49-F238E27FC236}">
                <a16:creationId xmlns:a16="http://schemas.microsoft.com/office/drawing/2014/main" id="{930DD5CB-D2BB-4C42-982C-927B324285EA}"/>
              </a:ext>
            </a:extLst>
          </p:cNvPr>
          <p:cNvSpPr txBox="1"/>
          <p:nvPr/>
        </p:nvSpPr>
        <p:spPr>
          <a:xfrm>
            <a:off x="10269993" y="3886499"/>
            <a:ext cx="1560058" cy="738664"/>
          </a:xfrm>
          <a:prstGeom prst="rect">
            <a:avLst/>
          </a:prstGeom>
          <a:noFill/>
          <a:effectLst>
            <a:outerShdw blurRad="50800" dist="38100" dir="5400000" algn="t" rotWithShape="0">
              <a:prstClr val="black">
                <a:alpha val="40000"/>
              </a:prstClr>
            </a:outerShdw>
          </a:effectLst>
        </p:spPr>
        <p:txBody>
          <a:bodyPr wrap="square" rtlCol="0">
            <a:spAutoFit/>
          </a:bodyPr>
          <a:lstStyle>
            <a:defPPr>
              <a:defRPr lang="en-US"/>
            </a:defPPr>
            <a:lvl1pPr>
              <a:defRPr sz="2000" b="1">
                <a:solidFill>
                  <a:schemeClr val="tx1">
                    <a:lumMod val="65000"/>
                    <a:lumOff val="35000"/>
                  </a:schemeClr>
                </a:solidFill>
                <a:latin typeface="Arial" pitchFamily="34" charset="0"/>
                <a:cs typeface="Arial" pitchFamily="34" charset="0"/>
              </a:defRPr>
            </a:lvl1pPr>
          </a:lstStyle>
          <a:p>
            <a:pPr algn="ctr" fontAlgn="auto">
              <a:spcBef>
                <a:spcPts val="0"/>
              </a:spcBef>
              <a:spcAft>
                <a:spcPts val="0"/>
              </a:spcAft>
            </a:pPr>
            <a:r>
              <a:rPr lang="en-US" sz="1400" dirty="0">
                <a:solidFill>
                  <a:prstClr val="white"/>
                </a:solidFill>
                <a:latin typeface="Calibri"/>
              </a:rPr>
              <a:t>Test Suite Effectiveness (Mutation Testing)</a:t>
            </a:r>
          </a:p>
        </p:txBody>
      </p:sp>
      <p:sp>
        <p:nvSpPr>
          <p:cNvPr id="51" name="TextBox 50">
            <a:extLst>
              <a:ext uri="{FF2B5EF4-FFF2-40B4-BE49-F238E27FC236}">
                <a16:creationId xmlns:a16="http://schemas.microsoft.com/office/drawing/2014/main" id="{9F93D86B-EA9C-4B21-B11D-BCBCA28D73BB}"/>
              </a:ext>
            </a:extLst>
          </p:cNvPr>
          <p:cNvSpPr txBox="1"/>
          <p:nvPr/>
        </p:nvSpPr>
        <p:spPr>
          <a:xfrm>
            <a:off x="8806952" y="5210474"/>
            <a:ext cx="1855380" cy="338554"/>
          </a:xfrm>
          <a:prstGeom prst="rect">
            <a:avLst/>
          </a:prstGeom>
          <a:noFill/>
          <a:effectLst>
            <a:outerShdw blurRad="50800" dist="38100" dir="5400000" algn="t" rotWithShape="0">
              <a:prstClr val="black">
                <a:alpha val="40000"/>
              </a:prstClr>
            </a:outerShdw>
          </a:effectLst>
        </p:spPr>
        <p:txBody>
          <a:bodyPr wrap="none" rtlCol="0">
            <a:spAutoFit/>
          </a:bodyPr>
          <a:lstStyle>
            <a:defPPr>
              <a:defRPr lang="en-US"/>
            </a:defPPr>
            <a:lvl1pPr>
              <a:defRPr sz="2000" b="1">
                <a:solidFill>
                  <a:schemeClr val="tx1">
                    <a:lumMod val="65000"/>
                    <a:lumOff val="35000"/>
                  </a:schemeClr>
                </a:solidFill>
                <a:latin typeface="Arial" pitchFamily="34" charset="0"/>
                <a:cs typeface="Arial" pitchFamily="34" charset="0"/>
              </a:defRPr>
            </a:lvl1pPr>
          </a:lstStyle>
          <a:p>
            <a:pPr algn="ctr" fontAlgn="auto">
              <a:spcBef>
                <a:spcPts val="0"/>
              </a:spcBef>
              <a:spcAft>
                <a:spcPts val="0"/>
              </a:spcAft>
            </a:pPr>
            <a:r>
              <a:rPr lang="en-US" sz="1600" dirty="0" err="1">
                <a:solidFill>
                  <a:prstClr val="white"/>
                </a:solidFill>
                <a:latin typeface="Calibri"/>
              </a:rPr>
              <a:t>Mccabe</a:t>
            </a:r>
            <a:r>
              <a:rPr lang="en-US" sz="1600" dirty="0">
                <a:solidFill>
                  <a:prstClr val="white"/>
                </a:solidFill>
                <a:latin typeface="Calibri"/>
              </a:rPr>
              <a:t> Complexity</a:t>
            </a:r>
          </a:p>
        </p:txBody>
      </p:sp>
      <p:sp>
        <p:nvSpPr>
          <p:cNvPr id="52" name="TextBox 51">
            <a:extLst>
              <a:ext uri="{FF2B5EF4-FFF2-40B4-BE49-F238E27FC236}">
                <a16:creationId xmlns:a16="http://schemas.microsoft.com/office/drawing/2014/main" id="{DD56BA84-B04D-408C-8CA6-6B41B039E0F0}"/>
              </a:ext>
            </a:extLst>
          </p:cNvPr>
          <p:cNvSpPr txBox="1"/>
          <p:nvPr/>
        </p:nvSpPr>
        <p:spPr>
          <a:xfrm>
            <a:off x="7315199" y="4244280"/>
            <a:ext cx="1683817" cy="738664"/>
          </a:xfrm>
          <a:prstGeom prst="rect">
            <a:avLst/>
          </a:prstGeom>
          <a:noFill/>
          <a:effectLst>
            <a:outerShdw blurRad="50800" dist="38100" dir="5400000" algn="t" rotWithShape="0">
              <a:prstClr val="black">
                <a:alpha val="40000"/>
              </a:prstClr>
            </a:outerShdw>
          </a:effectLst>
        </p:spPr>
        <p:txBody>
          <a:bodyPr wrap="square" rtlCol="0">
            <a:spAutoFit/>
          </a:bodyPr>
          <a:lstStyle>
            <a:defPPr>
              <a:defRPr lang="en-US"/>
            </a:defPPr>
            <a:lvl1pPr>
              <a:defRPr sz="2000" b="1">
                <a:solidFill>
                  <a:schemeClr val="tx1">
                    <a:lumMod val="65000"/>
                    <a:lumOff val="35000"/>
                  </a:schemeClr>
                </a:solidFill>
                <a:latin typeface="Arial" pitchFamily="34" charset="0"/>
                <a:cs typeface="Arial" pitchFamily="34" charset="0"/>
              </a:defRPr>
            </a:lvl1pPr>
          </a:lstStyle>
          <a:p>
            <a:pPr algn="ctr" fontAlgn="auto">
              <a:spcBef>
                <a:spcPts val="0"/>
              </a:spcBef>
              <a:spcAft>
                <a:spcPts val="0"/>
              </a:spcAft>
            </a:pPr>
            <a:r>
              <a:rPr lang="en-US" sz="1400" dirty="0">
                <a:solidFill>
                  <a:prstClr val="white"/>
                </a:solidFill>
                <a:latin typeface="Calibri"/>
              </a:rPr>
              <a:t>Maintenance Effort as Churned Code / LOC</a:t>
            </a:r>
          </a:p>
        </p:txBody>
      </p:sp>
      <p:sp>
        <p:nvSpPr>
          <p:cNvPr id="53" name="TextBox 52">
            <a:extLst>
              <a:ext uri="{FF2B5EF4-FFF2-40B4-BE49-F238E27FC236}">
                <a16:creationId xmlns:a16="http://schemas.microsoft.com/office/drawing/2014/main" id="{04C8C18F-505E-4AE4-871B-9B4CE5E1E071}"/>
              </a:ext>
            </a:extLst>
          </p:cNvPr>
          <p:cNvSpPr txBox="1"/>
          <p:nvPr/>
        </p:nvSpPr>
        <p:spPr>
          <a:xfrm>
            <a:off x="7314585" y="2619674"/>
            <a:ext cx="1497371" cy="646331"/>
          </a:xfrm>
          <a:prstGeom prst="rect">
            <a:avLst/>
          </a:prstGeom>
          <a:noFill/>
          <a:effectLst>
            <a:outerShdw blurRad="50800" dist="38100" dir="5400000" algn="t" rotWithShape="0">
              <a:prstClr val="black">
                <a:alpha val="40000"/>
              </a:prstClr>
            </a:outerShdw>
          </a:effectLst>
        </p:spPr>
        <p:txBody>
          <a:bodyPr wrap="square" rtlCol="0">
            <a:spAutoFit/>
          </a:bodyPr>
          <a:lstStyle>
            <a:defPPr>
              <a:defRPr lang="en-US"/>
            </a:defPPr>
            <a:lvl1pPr>
              <a:defRPr sz="2000" b="1">
                <a:solidFill>
                  <a:schemeClr val="tx1">
                    <a:lumMod val="65000"/>
                    <a:lumOff val="35000"/>
                  </a:schemeClr>
                </a:solidFill>
                <a:latin typeface="Arial" pitchFamily="34" charset="0"/>
                <a:cs typeface="Arial" pitchFamily="34" charset="0"/>
              </a:defRPr>
            </a:lvl1pPr>
          </a:lstStyle>
          <a:p>
            <a:pPr algn="ctr" fontAlgn="auto">
              <a:spcBef>
                <a:spcPts val="0"/>
              </a:spcBef>
              <a:spcAft>
                <a:spcPts val="0"/>
              </a:spcAft>
            </a:pPr>
            <a:r>
              <a:rPr lang="en-US" sz="1800" dirty="0">
                <a:solidFill>
                  <a:prstClr val="white"/>
                </a:solidFill>
                <a:latin typeface="Calibri"/>
              </a:rPr>
              <a:t>Post release bug density</a:t>
            </a:r>
          </a:p>
        </p:txBody>
      </p:sp>
    </p:spTree>
    <p:extLst>
      <p:ext uri="{BB962C8B-B14F-4D97-AF65-F5344CB8AC3E}">
        <p14:creationId xmlns:p14="http://schemas.microsoft.com/office/powerpoint/2010/main" val="456454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FCBA9-F8D9-450E-BAEB-99E81B4B75FB}"/>
              </a:ext>
            </a:extLst>
          </p:cNvPr>
          <p:cNvSpPr>
            <a:spLocks noGrp="1"/>
          </p:cNvSpPr>
          <p:nvPr>
            <p:ph type="title"/>
          </p:nvPr>
        </p:nvSpPr>
        <p:spPr/>
        <p:txBody>
          <a:bodyPr/>
          <a:lstStyle/>
          <a:p>
            <a:r>
              <a:rPr lang="en-US" dirty="0"/>
              <a:t>DIFFICULTIES FACED</a:t>
            </a:r>
            <a:endParaRPr lang="en-IN" dirty="0"/>
          </a:p>
        </p:txBody>
      </p:sp>
      <p:sp>
        <p:nvSpPr>
          <p:cNvPr id="4" name="Slide Number Placeholder 3">
            <a:extLst>
              <a:ext uri="{FF2B5EF4-FFF2-40B4-BE49-F238E27FC236}">
                <a16:creationId xmlns:a16="http://schemas.microsoft.com/office/drawing/2014/main" id="{851CB612-6787-407B-81B4-5DB4DF1BABF3}"/>
              </a:ext>
            </a:extLst>
          </p:cNvPr>
          <p:cNvSpPr>
            <a:spLocks noGrp="1"/>
          </p:cNvSpPr>
          <p:nvPr>
            <p:ph type="sldNum" sz="quarter" idx="12"/>
          </p:nvPr>
        </p:nvSpPr>
        <p:spPr/>
        <p:txBody>
          <a:bodyPr/>
          <a:lstStyle/>
          <a:p>
            <a:fld id="{31BD02ED-5614-414C-83EF-3F3A42B39758}" type="slidenum">
              <a:rPr lang="en-IN" smtClean="0"/>
              <a:t>5</a:t>
            </a:fld>
            <a:endParaRPr lang="en-IN"/>
          </a:p>
        </p:txBody>
      </p:sp>
      <p:pic>
        <p:nvPicPr>
          <p:cNvPr id="6" name="Picture 5">
            <a:extLst>
              <a:ext uri="{FF2B5EF4-FFF2-40B4-BE49-F238E27FC236}">
                <a16:creationId xmlns:a16="http://schemas.microsoft.com/office/drawing/2014/main" id="{C3DE8D56-042B-47EF-9F6B-B32F9F9076FD}"/>
              </a:ext>
            </a:extLst>
          </p:cNvPr>
          <p:cNvPicPr>
            <a:picLocks noChangeAspect="1"/>
          </p:cNvPicPr>
          <p:nvPr/>
        </p:nvPicPr>
        <p:blipFill>
          <a:blip r:embed="rId2"/>
          <a:stretch>
            <a:fillRect/>
          </a:stretch>
        </p:blipFill>
        <p:spPr>
          <a:xfrm>
            <a:off x="4871937" y="1422916"/>
            <a:ext cx="2138463" cy="1202885"/>
          </a:xfrm>
          <a:prstGeom prst="rect">
            <a:avLst/>
          </a:prstGeom>
          <a:solidFill>
            <a:srgbClr val="01AC50"/>
          </a:solidFill>
          <a:ln>
            <a:noFill/>
          </a:ln>
          <a:effectLst>
            <a:reflection blurRad="6350" stA="52000" endA="300" endPos="35000" dir="5400000" sy="-100000" algn="bl" rotWithShape="0"/>
          </a:effectLst>
        </p:spPr>
      </p:pic>
      <p:sp>
        <p:nvSpPr>
          <p:cNvPr id="7" name="Rectangle 6">
            <a:extLst>
              <a:ext uri="{FF2B5EF4-FFF2-40B4-BE49-F238E27FC236}">
                <a16:creationId xmlns:a16="http://schemas.microsoft.com/office/drawing/2014/main" id="{7CC91DBE-332D-499E-86F0-0260B127EDBA}"/>
              </a:ext>
            </a:extLst>
          </p:cNvPr>
          <p:cNvSpPr/>
          <p:nvPr/>
        </p:nvSpPr>
        <p:spPr>
          <a:xfrm>
            <a:off x="3599048" y="1053584"/>
            <a:ext cx="4689104" cy="369332"/>
          </a:xfrm>
          <a:prstGeom prst="rect">
            <a:avLst/>
          </a:prstGeom>
        </p:spPr>
        <p:txBody>
          <a:bodyPr wrap="none">
            <a:spAutoFit/>
          </a:bodyPr>
          <a:lstStyle/>
          <a:p>
            <a:r>
              <a:rPr lang="en-US" b="1" i="1" dirty="0"/>
              <a:t>GETTING PROJECTS READY ON MACHINE</a:t>
            </a:r>
            <a:endParaRPr lang="en-IN" b="1" i="1" dirty="0"/>
          </a:p>
        </p:txBody>
      </p:sp>
      <p:cxnSp>
        <p:nvCxnSpPr>
          <p:cNvPr id="18" name="Straight Connector 17">
            <a:extLst>
              <a:ext uri="{FF2B5EF4-FFF2-40B4-BE49-F238E27FC236}">
                <a16:creationId xmlns:a16="http://schemas.microsoft.com/office/drawing/2014/main" id="{E0CD3442-E507-4A6B-BBAE-049021FBF799}"/>
              </a:ext>
            </a:extLst>
          </p:cNvPr>
          <p:cNvCxnSpPr>
            <a:cxnSpLocks/>
          </p:cNvCxnSpPr>
          <p:nvPr/>
        </p:nvCxnSpPr>
        <p:spPr>
          <a:xfrm>
            <a:off x="1597768" y="3095625"/>
            <a:ext cx="870473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7F49456-ED0F-4940-8AD4-BFC87A85FBB8}"/>
              </a:ext>
            </a:extLst>
          </p:cNvPr>
          <p:cNvCxnSpPr>
            <a:stCxn id="6" idx="2"/>
          </p:cNvCxnSpPr>
          <p:nvPr/>
        </p:nvCxnSpPr>
        <p:spPr>
          <a:xfrm flipH="1">
            <a:off x="5941168" y="2625801"/>
            <a:ext cx="1" cy="4507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1832102-FAB6-4ACB-92C5-6ABFA5EE96DD}"/>
              </a:ext>
            </a:extLst>
          </p:cNvPr>
          <p:cNvCxnSpPr/>
          <p:nvPr/>
        </p:nvCxnSpPr>
        <p:spPr>
          <a:xfrm flipH="1">
            <a:off x="1597768" y="3095625"/>
            <a:ext cx="1" cy="4507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126CB9D-0661-4CD4-AA6F-B97FB5651D27}"/>
              </a:ext>
            </a:extLst>
          </p:cNvPr>
          <p:cNvCxnSpPr/>
          <p:nvPr/>
        </p:nvCxnSpPr>
        <p:spPr>
          <a:xfrm flipH="1">
            <a:off x="4385046" y="3095625"/>
            <a:ext cx="1" cy="4507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7F8DFF55-C8AB-45C6-BB58-C52310E68F5B}"/>
              </a:ext>
            </a:extLst>
          </p:cNvPr>
          <p:cNvCxnSpPr/>
          <p:nvPr/>
        </p:nvCxnSpPr>
        <p:spPr>
          <a:xfrm flipH="1">
            <a:off x="7410449" y="3095625"/>
            <a:ext cx="1" cy="4507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C08E0D0D-8D8C-4005-85ED-9C0910EC1B03}"/>
              </a:ext>
            </a:extLst>
          </p:cNvPr>
          <p:cNvCxnSpPr/>
          <p:nvPr/>
        </p:nvCxnSpPr>
        <p:spPr>
          <a:xfrm flipH="1">
            <a:off x="10302503" y="3095625"/>
            <a:ext cx="1" cy="4507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27">
            <a:extLst>
              <a:ext uri="{FF2B5EF4-FFF2-40B4-BE49-F238E27FC236}">
                <a16:creationId xmlns:a16="http://schemas.microsoft.com/office/drawing/2014/main" id="{C4072234-132D-47B8-8292-49F3919BF1CA}"/>
              </a:ext>
            </a:extLst>
          </p:cNvPr>
          <p:cNvSpPr/>
          <p:nvPr/>
        </p:nvSpPr>
        <p:spPr>
          <a:xfrm>
            <a:off x="550018" y="4537413"/>
            <a:ext cx="2231282" cy="830997"/>
          </a:xfrm>
          <a:prstGeom prst="rect">
            <a:avLst/>
          </a:prstGeom>
          <a:noFill/>
        </p:spPr>
        <p:txBody>
          <a:bodyPr wrap="square" lIns="0" rIns="0" rtlCol="0" anchor="ctr">
            <a:spAutoFit/>
          </a:bodyPr>
          <a:lstStyle/>
          <a:p>
            <a:pPr marL="171450" indent="-171450">
              <a:buFont typeface="Arial" panose="020B0604020202020204" pitchFamily="34" charset="0"/>
              <a:buChar char="•"/>
            </a:pPr>
            <a:r>
              <a:rPr lang="en-US" sz="1200" b="1" dirty="0"/>
              <a:t>The Compilation was the project was bit tedious and took us 4 days to get all project compiled.</a:t>
            </a:r>
            <a:endParaRPr lang="en-IN" sz="1200" b="1" dirty="0"/>
          </a:p>
        </p:txBody>
      </p:sp>
      <p:grpSp>
        <p:nvGrpSpPr>
          <p:cNvPr id="29" name="Group 28">
            <a:extLst>
              <a:ext uri="{FF2B5EF4-FFF2-40B4-BE49-F238E27FC236}">
                <a16:creationId xmlns:a16="http://schemas.microsoft.com/office/drawing/2014/main" id="{67F19B2F-34B6-4282-A4F5-2F2DD3800572}"/>
              </a:ext>
            </a:extLst>
          </p:cNvPr>
          <p:cNvGrpSpPr/>
          <p:nvPr/>
        </p:nvGrpSpPr>
        <p:grpSpPr>
          <a:xfrm>
            <a:off x="842242" y="3535560"/>
            <a:ext cx="1536122" cy="1024081"/>
            <a:chOff x="861292" y="3402210"/>
            <a:chExt cx="1536122" cy="1024081"/>
          </a:xfrm>
        </p:grpSpPr>
        <p:graphicFrame>
          <p:nvGraphicFramePr>
            <p:cNvPr id="30" name="Chart 29">
              <a:extLst>
                <a:ext uri="{FF2B5EF4-FFF2-40B4-BE49-F238E27FC236}">
                  <a16:creationId xmlns:a16="http://schemas.microsoft.com/office/drawing/2014/main" id="{A6CDE096-56F4-4A99-80B0-0579C409D45A}"/>
                </a:ext>
              </a:extLst>
            </p:cNvPr>
            <p:cNvGraphicFramePr/>
            <p:nvPr>
              <p:extLst>
                <p:ext uri="{D42A27DB-BD31-4B8C-83A1-F6EECF244321}">
                  <p14:modId xmlns:p14="http://schemas.microsoft.com/office/powerpoint/2010/main" val="2051384374"/>
                </p:ext>
              </p:extLst>
            </p:nvPr>
          </p:nvGraphicFramePr>
          <p:xfrm>
            <a:off x="861292" y="3402210"/>
            <a:ext cx="1536122" cy="1024081"/>
          </p:xfrm>
          <a:graphic>
            <a:graphicData uri="http://schemas.openxmlformats.org/drawingml/2006/chart">
              <c:chart xmlns:c="http://schemas.openxmlformats.org/drawingml/2006/chart" xmlns:r="http://schemas.openxmlformats.org/officeDocument/2006/relationships" r:id="rId3"/>
            </a:graphicData>
          </a:graphic>
        </p:graphicFrame>
        <p:sp>
          <p:nvSpPr>
            <p:cNvPr id="31" name="Oval 30">
              <a:extLst>
                <a:ext uri="{FF2B5EF4-FFF2-40B4-BE49-F238E27FC236}">
                  <a16:creationId xmlns:a16="http://schemas.microsoft.com/office/drawing/2014/main" id="{79320058-1B31-45E6-ADD8-50ECC2D93029}"/>
                </a:ext>
              </a:extLst>
            </p:cNvPr>
            <p:cNvSpPr/>
            <p:nvPr/>
          </p:nvSpPr>
          <p:spPr>
            <a:xfrm>
              <a:off x="1322103" y="3607394"/>
              <a:ext cx="613712" cy="613712"/>
            </a:xfrm>
            <a:prstGeom prst="ellipse">
              <a:avLst/>
            </a:prstGeom>
            <a:solidFill>
              <a:srgbClr val="2B323B"/>
            </a:solidFill>
            <a:effectLst/>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a:solidFill>
                  <a:schemeClr val="tx1"/>
                </a:solidFill>
              </a:endParaRPr>
            </a:p>
          </p:txBody>
        </p:sp>
        <p:pic>
          <p:nvPicPr>
            <p:cNvPr id="32" name="Picture 31">
              <a:extLst>
                <a:ext uri="{FF2B5EF4-FFF2-40B4-BE49-F238E27FC236}">
                  <a16:creationId xmlns:a16="http://schemas.microsoft.com/office/drawing/2014/main" id="{CE73AE91-3A89-461A-B383-7E9F8783CDE0}"/>
                </a:ext>
              </a:extLst>
            </p:cNvPr>
            <p:cNvPicPr>
              <a:picLocks noChangeAspect="1"/>
            </p:cNvPicPr>
            <p:nvPr/>
          </p:nvPicPr>
          <p:blipFill>
            <a:blip r:embed="rId4">
              <a:clrChange>
                <a:clrFrom>
                  <a:srgbClr val="000000"/>
                </a:clrFrom>
                <a:clrTo>
                  <a:srgbClr val="000000">
                    <a:alpha val="0"/>
                  </a:srgbClr>
                </a:clrTo>
              </a:clrChange>
              <a:duotone>
                <a:schemeClr val="accent1">
                  <a:shade val="45000"/>
                  <a:satMod val="135000"/>
                </a:schemeClr>
                <a:prstClr val="white"/>
              </a:duotone>
            </a:blip>
            <a:stretch>
              <a:fillRect/>
            </a:stretch>
          </p:blipFill>
          <p:spPr>
            <a:xfrm>
              <a:off x="1390132" y="3690414"/>
              <a:ext cx="467244" cy="467244"/>
            </a:xfrm>
            <a:prstGeom prst="rect">
              <a:avLst/>
            </a:prstGeom>
          </p:spPr>
        </p:pic>
      </p:grpSp>
      <p:grpSp>
        <p:nvGrpSpPr>
          <p:cNvPr id="33" name="Group 32">
            <a:extLst>
              <a:ext uri="{FF2B5EF4-FFF2-40B4-BE49-F238E27FC236}">
                <a16:creationId xmlns:a16="http://schemas.microsoft.com/office/drawing/2014/main" id="{0360BE99-3A38-4810-A199-92774C9F9F92}"/>
              </a:ext>
            </a:extLst>
          </p:cNvPr>
          <p:cNvGrpSpPr/>
          <p:nvPr/>
        </p:nvGrpSpPr>
        <p:grpSpPr>
          <a:xfrm>
            <a:off x="6712047" y="3535560"/>
            <a:ext cx="1536122" cy="1024081"/>
            <a:chOff x="7566026" y="3402210"/>
            <a:chExt cx="1536122" cy="1024081"/>
          </a:xfrm>
        </p:grpSpPr>
        <p:graphicFrame>
          <p:nvGraphicFramePr>
            <p:cNvPr id="34" name="Chart 33">
              <a:extLst>
                <a:ext uri="{FF2B5EF4-FFF2-40B4-BE49-F238E27FC236}">
                  <a16:creationId xmlns:a16="http://schemas.microsoft.com/office/drawing/2014/main" id="{CE0E5334-E216-46E9-920E-5232E4936A0C}"/>
                </a:ext>
              </a:extLst>
            </p:cNvPr>
            <p:cNvGraphicFramePr/>
            <p:nvPr>
              <p:extLst>
                <p:ext uri="{D42A27DB-BD31-4B8C-83A1-F6EECF244321}">
                  <p14:modId xmlns:p14="http://schemas.microsoft.com/office/powerpoint/2010/main" val="2475955199"/>
                </p:ext>
              </p:extLst>
            </p:nvPr>
          </p:nvGraphicFramePr>
          <p:xfrm>
            <a:off x="7566026" y="3402210"/>
            <a:ext cx="1536122" cy="1024081"/>
          </p:xfrm>
          <a:graphic>
            <a:graphicData uri="http://schemas.openxmlformats.org/drawingml/2006/chart">
              <c:chart xmlns:c="http://schemas.openxmlformats.org/drawingml/2006/chart" xmlns:r="http://schemas.openxmlformats.org/officeDocument/2006/relationships" r:id="rId5"/>
            </a:graphicData>
          </a:graphic>
        </p:graphicFrame>
        <p:sp>
          <p:nvSpPr>
            <p:cNvPr id="35" name="Oval 34">
              <a:extLst>
                <a:ext uri="{FF2B5EF4-FFF2-40B4-BE49-F238E27FC236}">
                  <a16:creationId xmlns:a16="http://schemas.microsoft.com/office/drawing/2014/main" id="{92086876-4405-49EB-982B-499C98DF6D45}"/>
                </a:ext>
              </a:extLst>
            </p:cNvPr>
            <p:cNvSpPr/>
            <p:nvPr/>
          </p:nvSpPr>
          <p:spPr>
            <a:xfrm>
              <a:off x="8027131" y="3607394"/>
              <a:ext cx="613712" cy="613712"/>
            </a:xfrm>
            <a:prstGeom prst="ellipse">
              <a:avLst/>
            </a:prstGeom>
            <a:solidFill>
              <a:srgbClr val="2B323B"/>
            </a:solidFill>
            <a:effectLst/>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a:solidFill>
                  <a:schemeClr val="tx1"/>
                </a:solidFill>
              </a:endParaRPr>
            </a:p>
          </p:txBody>
        </p:sp>
        <p:pic>
          <p:nvPicPr>
            <p:cNvPr id="36" name="Picture 35">
              <a:extLst>
                <a:ext uri="{FF2B5EF4-FFF2-40B4-BE49-F238E27FC236}">
                  <a16:creationId xmlns:a16="http://schemas.microsoft.com/office/drawing/2014/main" id="{E261A32A-A29C-4D85-A0D2-E246AD1E2119}"/>
                </a:ext>
              </a:extLst>
            </p:cNvPr>
            <p:cNvPicPr>
              <a:picLocks noChangeAspect="1"/>
            </p:cNvPicPr>
            <p:nvPr/>
          </p:nvPicPr>
          <p:blipFill>
            <a:blip r:embed="rId6">
              <a:clrChange>
                <a:clrFrom>
                  <a:srgbClr val="000000"/>
                </a:clrFrom>
                <a:clrTo>
                  <a:srgbClr val="000000">
                    <a:alpha val="0"/>
                  </a:srgbClr>
                </a:clrTo>
              </a:clrChange>
              <a:duotone>
                <a:schemeClr val="accent4">
                  <a:shade val="45000"/>
                  <a:satMod val="135000"/>
                </a:schemeClr>
                <a:prstClr val="white"/>
              </a:duotone>
            </a:blip>
            <a:stretch>
              <a:fillRect/>
            </a:stretch>
          </p:blipFill>
          <p:spPr>
            <a:xfrm>
              <a:off x="8099987" y="3690036"/>
              <a:ext cx="468000" cy="468000"/>
            </a:xfrm>
            <a:prstGeom prst="rect">
              <a:avLst/>
            </a:prstGeom>
          </p:spPr>
        </p:pic>
      </p:grpSp>
      <p:grpSp>
        <p:nvGrpSpPr>
          <p:cNvPr id="37" name="Group 36">
            <a:extLst>
              <a:ext uri="{FF2B5EF4-FFF2-40B4-BE49-F238E27FC236}">
                <a16:creationId xmlns:a16="http://schemas.microsoft.com/office/drawing/2014/main" id="{9F9DEBC0-0337-4FD1-AF93-7EB2BCBED537}"/>
              </a:ext>
            </a:extLst>
          </p:cNvPr>
          <p:cNvGrpSpPr/>
          <p:nvPr/>
        </p:nvGrpSpPr>
        <p:grpSpPr>
          <a:xfrm>
            <a:off x="3648557" y="3564135"/>
            <a:ext cx="1536122" cy="1024081"/>
            <a:chOff x="3213679" y="3402210"/>
            <a:chExt cx="1536122" cy="1024081"/>
          </a:xfrm>
        </p:grpSpPr>
        <p:graphicFrame>
          <p:nvGraphicFramePr>
            <p:cNvPr id="38" name="Chart 37">
              <a:extLst>
                <a:ext uri="{FF2B5EF4-FFF2-40B4-BE49-F238E27FC236}">
                  <a16:creationId xmlns:a16="http://schemas.microsoft.com/office/drawing/2014/main" id="{D0827687-BB60-4335-9229-A752016436AC}"/>
                </a:ext>
              </a:extLst>
            </p:cNvPr>
            <p:cNvGraphicFramePr/>
            <p:nvPr>
              <p:extLst>
                <p:ext uri="{D42A27DB-BD31-4B8C-83A1-F6EECF244321}">
                  <p14:modId xmlns:p14="http://schemas.microsoft.com/office/powerpoint/2010/main" val="46024846"/>
                </p:ext>
              </p:extLst>
            </p:nvPr>
          </p:nvGraphicFramePr>
          <p:xfrm>
            <a:off x="3213679" y="3402210"/>
            <a:ext cx="1536122" cy="1024081"/>
          </p:xfrm>
          <a:graphic>
            <a:graphicData uri="http://schemas.openxmlformats.org/drawingml/2006/chart">
              <c:chart xmlns:c="http://schemas.openxmlformats.org/drawingml/2006/chart" xmlns:r="http://schemas.openxmlformats.org/officeDocument/2006/relationships" r:id="rId7"/>
            </a:graphicData>
          </a:graphic>
        </p:graphicFrame>
        <p:sp>
          <p:nvSpPr>
            <p:cNvPr id="39" name="Oval 38">
              <a:extLst>
                <a:ext uri="{FF2B5EF4-FFF2-40B4-BE49-F238E27FC236}">
                  <a16:creationId xmlns:a16="http://schemas.microsoft.com/office/drawing/2014/main" id="{8D504C6D-D2E9-47AF-AFD6-438F3765E36F}"/>
                </a:ext>
              </a:extLst>
            </p:cNvPr>
            <p:cNvSpPr/>
            <p:nvPr/>
          </p:nvSpPr>
          <p:spPr>
            <a:xfrm>
              <a:off x="3674587" y="3607394"/>
              <a:ext cx="613712" cy="613712"/>
            </a:xfrm>
            <a:prstGeom prst="ellipse">
              <a:avLst/>
            </a:prstGeom>
            <a:solidFill>
              <a:srgbClr val="2B323B"/>
            </a:solidFill>
            <a:effectLst/>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a:solidFill>
                  <a:schemeClr val="tx1"/>
                </a:solidFill>
              </a:endParaRPr>
            </a:p>
          </p:txBody>
        </p:sp>
        <p:pic>
          <p:nvPicPr>
            <p:cNvPr id="40" name="Picture 39">
              <a:extLst>
                <a:ext uri="{FF2B5EF4-FFF2-40B4-BE49-F238E27FC236}">
                  <a16:creationId xmlns:a16="http://schemas.microsoft.com/office/drawing/2014/main" id="{1E3968E2-124C-4732-AEDF-16FDB9308CEF}"/>
                </a:ext>
              </a:extLst>
            </p:cNvPr>
            <p:cNvPicPr>
              <a:picLocks noChangeAspect="1"/>
            </p:cNvPicPr>
            <p:nvPr/>
          </p:nvPicPr>
          <p:blipFill>
            <a:blip r:embed="rId8">
              <a:clrChange>
                <a:clrFrom>
                  <a:srgbClr val="000000"/>
                </a:clrFrom>
                <a:clrTo>
                  <a:srgbClr val="000000">
                    <a:alpha val="0"/>
                  </a:srgbClr>
                </a:clrTo>
              </a:clrChange>
              <a:grayscl/>
            </a:blip>
            <a:stretch>
              <a:fillRect/>
            </a:stretch>
          </p:blipFill>
          <p:spPr>
            <a:xfrm>
              <a:off x="3743325" y="3686175"/>
              <a:ext cx="468000" cy="468000"/>
            </a:xfrm>
            <a:prstGeom prst="rect">
              <a:avLst/>
            </a:prstGeom>
          </p:spPr>
        </p:pic>
      </p:grpSp>
      <p:grpSp>
        <p:nvGrpSpPr>
          <p:cNvPr id="41" name="Group 40">
            <a:extLst>
              <a:ext uri="{FF2B5EF4-FFF2-40B4-BE49-F238E27FC236}">
                <a16:creationId xmlns:a16="http://schemas.microsoft.com/office/drawing/2014/main" id="{1D6F1163-9653-4F81-99E1-8D23ADDBD329}"/>
              </a:ext>
            </a:extLst>
          </p:cNvPr>
          <p:cNvGrpSpPr/>
          <p:nvPr/>
        </p:nvGrpSpPr>
        <p:grpSpPr>
          <a:xfrm>
            <a:off x="9537411" y="3526035"/>
            <a:ext cx="1536122" cy="1024081"/>
            <a:chOff x="10175586" y="3402210"/>
            <a:chExt cx="1536122" cy="1024081"/>
          </a:xfrm>
        </p:grpSpPr>
        <p:graphicFrame>
          <p:nvGraphicFramePr>
            <p:cNvPr id="42" name="Chart 41">
              <a:extLst>
                <a:ext uri="{FF2B5EF4-FFF2-40B4-BE49-F238E27FC236}">
                  <a16:creationId xmlns:a16="http://schemas.microsoft.com/office/drawing/2014/main" id="{D03B739B-9F50-4EC4-875D-2398602778D4}"/>
                </a:ext>
              </a:extLst>
            </p:cNvPr>
            <p:cNvGraphicFramePr/>
            <p:nvPr>
              <p:extLst>
                <p:ext uri="{D42A27DB-BD31-4B8C-83A1-F6EECF244321}">
                  <p14:modId xmlns:p14="http://schemas.microsoft.com/office/powerpoint/2010/main" val="2875015108"/>
                </p:ext>
              </p:extLst>
            </p:nvPr>
          </p:nvGraphicFramePr>
          <p:xfrm>
            <a:off x="10175586" y="3402210"/>
            <a:ext cx="1536122" cy="1024081"/>
          </p:xfrm>
          <a:graphic>
            <a:graphicData uri="http://schemas.openxmlformats.org/drawingml/2006/chart">
              <c:chart xmlns:c="http://schemas.openxmlformats.org/drawingml/2006/chart" xmlns:r="http://schemas.openxmlformats.org/officeDocument/2006/relationships" r:id="rId9"/>
            </a:graphicData>
          </a:graphic>
        </p:graphicFrame>
        <p:sp>
          <p:nvSpPr>
            <p:cNvPr id="43" name="Oval 42">
              <a:extLst>
                <a:ext uri="{FF2B5EF4-FFF2-40B4-BE49-F238E27FC236}">
                  <a16:creationId xmlns:a16="http://schemas.microsoft.com/office/drawing/2014/main" id="{6F7375F9-C024-49E8-92AD-DDE0C35A8A5B}"/>
                </a:ext>
              </a:extLst>
            </p:cNvPr>
            <p:cNvSpPr/>
            <p:nvPr/>
          </p:nvSpPr>
          <p:spPr>
            <a:xfrm>
              <a:off x="10636790" y="3607394"/>
              <a:ext cx="613712" cy="613712"/>
            </a:xfrm>
            <a:prstGeom prst="ellipse">
              <a:avLst/>
            </a:prstGeom>
            <a:solidFill>
              <a:srgbClr val="2B323B"/>
            </a:solidFill>
            <a:effectLst/>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a:solidFill>
                  <a:schemeClr val="tx1"/>
                </a:solidFill>
              </a:endParaRPr>
            </a:p>
          </p:txBody>
        </p:sp>
        <p:pic>
          <p:nvPicPr>
            <p:cNvPr id="44" name="Picture 43">
              <a:extLst>
                <a:ext uri="{FF2B5EF4-FFF2-40B4-BE49-F238E27FC236}">
                  <a16:creationId xmlns:a16="http://schemas.microsoft.com/office/drawing/2014/main" id="{458EDB82-9B5C-4B6B-B86E-369F468F1953}"/>
                </a:ext>
              </a:extLst>
            </p:cNvPr>
            <p:cNvPicPr>
              <a:picLocks noChangeAspect="1"/>
            </p:cNvPicPr>
            <p:nvPr/>
          </p:nvPicPr>
          <p:blipFill rotWithShape="1">
            <a:blip r:embed="rId10">
              <a:clrChange>
                <a:clrFrom>
                  <a:srgbClr val="000000"/>
                </a:clrFrom>
                <a:clrTo>
                  <a:srgbClr val="000000">
                    <a:alpha val="0"/>
                  </a:srgbClr>
                </a:clrTo>
              </a:clrChange>
              <a:duotone>
                <a:prstClr val="black"/>
                <a:schemeClr val="bg1">
                  <a:tint val="45000"/>
                  <a:satMod val="400000"/>
                </a:schemeClr>
              </a:duotone>
            </a:blip>
            <a:srcRect l="13419" r="13419"/>
            <a:stretch/>
          </p:blipFill>
          <p:spPr>
            <a:xfrm>
              <a:off x="10709646" y="3686175"/>
              <a:ext cx="468000" cy="479756"/>
            </a:xfrm>
            <a:prstGeom prst="rect">
              <a:avLst/>
            </a:prstGeom>
          </p:spPr>
        </p:pic>
      </p:grpSp>
      <p:grpSp>
        <p:nvGrpSpPr>
          <p:cNvPr id="45" name="Group 44">
            <a:extLst>
              <a:ext uri="{FF2B5EF4-FFF2-40B4-BE49-F238E27FC236}">
                <a16:creationId xmlns:a16="http://schemas.microsoft.com/office/drawing/2014/main" id="{34885D42-ABD3-487F-8EDF-47202868F6E4}"/>
              </a:ext>
            </a:extLst>
          </p:cNvPr>
          <p:cNvGrpSpPr/>
          <p:nvPr/>
        </p:nvGrpSpPr>
        <p:grpSpPr>
          <a:xfrm>
            <a:off x="829707" y="3535560"/>
            <a:ext cx="1536122" cy="1024081"/>
            <a:chOff x="861292" y="3402210"/>
            <a:chExt cx="1536122" cy="1024081"/>
          </a:xfrm>
        </p:grpSpPr>
        <p:graphicFrame>
          <p:nvGraphicFramePr>
            <p:cNvPr id="46" name="Chart 45">
              <a:extLst>
                <a:ext uri="{FF2B5EF4-FFF2-40B4-BE49-F238E27FC236}">
                  <a16:creationId xmlns:a16="http://schemas.microsoft.com/office/drawing/2014/main" id="{41732A2B-726B-453B-94C3-1E9694807ABE}"/>
                </a:ext>
              </a:extLst>
            </p:cNvPr>
            <p:cNvGraphicFramePr/>
            <p:nvPr>
              <p:extLst>
                <p:ext uri="{D42A27DB-BD31-4B8C-83A1-F6EECF244321}">
                  <p14:modId xmlns:p14="http://schemas.microsoft.com/office/powerpoint/2010/main" val="2051384374"/>
                </p:ext>
              </p:extLst>
            </p:nvPr>
          </p:nvGraphicFramePr>
          <p:xfrm>
            <a:off x="861292" y="3402210"/>
            <a:ext cx="1536122" cy="1024081"/>
          </p:xfrm>
          <a:graphic>
            <a:graphicData uri="http://schemas.openxmlformats.org/drawingml/2006/chart">
              <c:chart xmlns:c="http://schemas.openxmlformats.org/drawingml/2006/chart" xmlns:r="http://schemas.openxmlformats.org/officeDocument/2006/relationships" r:id="rId11"/>
            </a:graphicData>
          </a:graphic>
        </p:graphicFrame>
        <p:sp>
          <p:nvSpPr>
            <p:cNvPr id="47" name="Oval 46">
              <a:extLst>
                <a:ext uri="{FF2B5EF4-FFF2-40B4-BE49-F238E27FC236}">
                  <a16:creationId xmlns:a16="http://schemas.microsoft.com/office/drawing/2014/main" id="{305F7C32-7CEF-442A-AAB7-47BA1ADB6B7C}"/>
                </a:ext>
              </a:extLst>
            </p:cNvPr>
            <p:cNvSpPr/>
            <p:nvPr/>
          </p:nvSpPr>
          <p:spPr>
            <a:xfrm>
              <a:off x="1322103" y="3607394"/>
              <a:ext cx="613712" cy="613712"/>
            </a:xfrm>
            <a:prstGeom prst="ellipse">
              <a:avLst/>
            </a:prstGeom>
            <a:solidFill>
              <a:srgbClr val="2B323B"/>
            </a:solidFill>
            <a:effectLst/>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a:solidFill>
                  <a:schemeClr val="tx1"/>
                </a:solidFill>
              </a:endParaRPr>
            </a:p>
          </p:txBody>
        </p:sp>
        <p:pic>
          <p:nvPicPr>
            <p:cNvPr id="48" name="Picture 47">
              <a:extLst>
                <a:ext uri="{FF2B5EF4-FFF2-40B4-BE49-F238E27FC236}">
                  <a16:creationId xmlns:a16="http://schemas.microsoft.com/office/drawing/2014/main" id="{D475352A-20BC-471F-8ED5-F9E29D36A681}"/>
                </a:ext>
              </a:extLst>
            </p:cNvPr>
            <p:cNvPicPr>
              <a:picLocks noChangeAspect="1"/>
            </p:cNvPicPr>
            <p:nvPr/>
          </p:nvPicPr>
          <p:blipFill>
            <a:blip r:embed="rId4">
              <a:clrChange>
                <a:clrFrom>
                  <a:srgbClr val="000000"/>
                </a:clrFrom>
                <a:clrTo>
                  <a:srgbClr val="000000">
                    <a:alpha val="0"/>
                  </a:srgbClr>
                </a:clrTo>
              </a:clrChange>
              <a:duotone>
                <a:schemeClr val="accent1">
                  <a:shade val="45000"/>
                  <a:satMod val="135000"/>
                </a:schemeClr>
                <a:prstClr val="white"/>
              </a:duotone>
            </a:blip>
            <a:stretch>
              <a:fillRect/>
            </a:stretch>
          </p:blipFill>
          <p:spPr>
            <a:xfrm>
              <a:off x="1390132" y="3690414"/>
              <a:ext cx="467244" cy="467244"/>
            </a:xfrm>
            <a:prstGeom prst="rect">
              <a:avLst/>
            </a:prstGeom>
          </p:spPr>
        </p:pic>
      </p:grpSp>
      <p:grpSp>
        <p:nvGrpSpPr>
          <p:cNvPr id="49" name="Group 48">
            <a:extLst>
              <a:ext uri="{FF2B5EF4-FFF2-40B4-BE49-F238E27FC236}">
                <a16:creationId xmlns:a16="http://schemas.microsoft.com/office/drawing/2014/main" id="{34464AB6-F59B-45E8-B333-D33EAFCCE86D}"/>
              </a:ext>
            </a:extLst>
          </p:cNvPr>
          <p:cNvGrpSpPr/>
          <p:nvPr/>
        </p:nvGrpSpPr>
        <p:grpSpPr>
          <a:xfrm>
            <a:off x="3636022" y="3535560"/>
            <a:ext cx="1536122" cy="1024081"/>
            <a:chOff x="3213679" y="3402210"/>
            <a:chExt cx="1536122" cy="1024081"/>
          </a:xfrm>
        </p:grpSpPr>
        <p:graphicFrame>
          <p:nvGraphicFramePr>
            <p:cNvPr id="50" name="Chart 49">
              <a:extLst>
                <a:ext uri="{FF2B5EF4-FFF2-40B4-BE49-F238E27FC236}">
                  <a16:creationId xmlns:a16="http://schemas.microsoft.com/office/drawing/2014/main" id="{EC4195AC-89B9-4DF3-85A5-EA4849930D40}"/>
                </a:ext>
              </a:extLst>
            </p:cNvPr>
            <p:cNvGraphicFramePr/>
            <p:nvPr>
              <p:extLst>
                <p:ext uri="{D42A27DB-BD31-4B8C-83A1-F6EECF244321}">
                  <p14:modId xmlns:p14="http://schemas.microsoft.com/office/powerpoint/2010/main" val="46024846"/>
                </p:ext>
              </p:extLst>
            </p:nvPr>
          </p:nvGraphicFramePr>
          <p:xfrm>
            <a:off x="3213679" y="3402210"/>
            <a:ext cx="1536122" cy="1024081"/>
          </p:xfrm>
          <a:graphic>
            <a:graphicData uri="http://schemas.openxmlformats.org/drawingml/2006/chart">
              <c:chart xmlns:c="http://schemas.openxmlformats.org/drawingml/2006/chart" xmlns:r="http://schemas.openxmlformats.org/officeDocument/2006/relationships" r:id="rId12"/>
            </a:graphicData>
          </a:graphic>
        </p:graphicFrame>
        <p:sp>
          <p:nvSpPr>
            <p:cNvPr id="51" name="Oval 50">
              <a:extLst>
                <a:ext uri="{FF2B5EF4-FFF2-40B4-BE49-F238E27FC236}">
                  <a16:creationId xmlns:a16="http://schemas.microsoft.com/office/drawing/2014/main" id="{538ACBA1-D9A1-4666-950D-92E6B52FB4B5}"/>
                </a:ext>
              </a:extLst>
            </p:cNvPr>
            <p:cNvSpPr/>
            <p:nvPr/>
          </p:nvSpPr>
          <p:spPr>
            <a:xfrm>
              <a:off x="3674587" y="3607394"/>
              <a:ext cx="613712" cy="613712"/>
            </a:xfrm>
            <a:prstGeom prst="ellipse">
              <a:avLst/>
            </a:prstGeom>
            <a:solidFill>
              <a:srgbClr val="2B323B"/>
            </a:solidFill>
            <a:effectLst/>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a:solidFill>
                  <a:schemeClr val="tx1"/>
                </a:solidFill>
              </a:endParaRPr>
            </a:p>
          </p:txBody>
        </p:sp>
        <p:pic>
          <p:nvPicPr>
            <p:cNvPr id="52" name="Picture 51">
              <a:extLst>
                <a:ext uri="{FF2B5EF4-FFF2-40B4-BE49-F238E27FC236}">
                  <a16:creationId xmlns:a16="http://schemas.microsoft.com/office/drawing/2014/main" id="{21509C90-F28C-4CD2-BEB0-398D2B1950F2}"/>
                </a:ext>
              </a:extLst>
            </p:cNvPr>
            <p:cNvPicPr>
              <a:picLocks noChangeAspect="1"/>
            </p:cNvPicPr>
            <p:nvPr/>
          </p:nvPicPr>
          <p:blipFill>
            <a:blip r:embed="rId8">
              <a:clrChange>
                <a:clrFrom>
                  <a:srgbClr val="000000"/>
                </a:clrFrom>
                <a:clrTo>
                  <a:srgbClr val="000000">
                    <a:alpha val="0"/>
                  </a:srgbClr>
                </a:clrTo>
              </a:clrChange>
              <a:grayscl/>
            </a:blip>
            <a:stretch>
              <a:fillRect/>
            </a:stretch>
          </p:blipFill>
          <p:spPr>
            <a:xfrm>
              <a:off x="3743325" y="3686175"/>
              <a:ext cx="468000" cy="468000"/>
            </a:xfrm>
            <a:prstGeom prst="rect">
              <a:avLst/>
            </a:prstGeom>
          </p:spPr>
        </p:pic>
      </p:grpSp>
      <p:grpSp>
        <p:nvGrpSpPr>
          <p:cNvPr id="53" name="Group 52">
            <a:extLst>
              <a:ext uri="{FF2B5EF4-FFF2-40B4-BE49-F238E27FC236}">
                <a16:creationId xmlns:a16="http://schemas.microsoft.com/office/drawing/2014/main" id="{3ECE2AA3-14D2-4DEC-BB20-268563E929F7}"/>
              </a:ext>
            </a:extLst>
          </p:cNvPr>
          <p:cNvGrpSpPr/>
          <p:nvPr/>
        </p:nvGrpSpPr>
        <p:grpSpPr>
          <a:xfrm>
            <a:off x="9524876" y="3535560"/>
            <a:ext cx="1536122" cy="1024081"/>
            <a:chOff x="10175586" y="3402210"/>
            <a:chExt cx="1536122" cy="1024081"/>
          </a:xfrm>
        </p:grpSpPr>
        <p:graphicFrame>
          <p:nvGraphicFramePr>
            <p:cNvPr id="54" name="Chart 53">
              <a:extLst>
                <a:ext uri="{FF2B5EF4-FFF2-40B4-BE49-F238E27FC236}">
                  <a16:creationId xmlns:a16="http://schemas.microsoft.com/office/drawing/2014/main" id="{387B84AE-677B-4F23-8414-B8AB829FB8BD}"/>
                </a:ext>
              </a:extLst>
            </p:cNvPr>
            <p:cNvGraphicFramePr/>
            <p:nvPr>
              <p:extLst>
                <p:ext uri="{D42A27DB-BD31-4B8C-83A1-F6EECF244321}">
                  <p14:modId xmlns:p14="http://schemas.microsoft.com/office/powerpoint/2010/main" val="2875015108"/>
                </p:ext>
              </p:extLst>
            </p:nvPr>
          </p:nvGraphicFramePr>
          <p:xfrm>
            <a:off x="10175586" y="3402210"/>
            <a:ext cx="1536122" cy="1024081"/>
          </p:xfrm>
          <a:graphic>
            <a:graphicData uri="http://schemas.openxmlformats.org/drawingml/2006/chart">
              <c:chart xmlns:c="http://schemas.openxmlformats.org/drawingml/2006/chart" xmlns:r="http://schemas.openxmlformats.org/officeDocument/2006/relationships" r:id="rId13"/>
            </a:graphicData>
          </a:graphic>
        </p:graphicFrame>
        <p:sp>
          <p:nvSpPr>
            <p:cNvPr id="55" name="Oval 54">
              <a:extLst>
                <a:ext uri="{FF2B5EF4-FFF2-40B4-BE49-F238E27FC236}">
                  <a16:creationId xmlns:a16="http://schemas.microsoft.com/office/drawing/2014/main" id="{53310D71-A8E0-4399-90AA-76638E916D72}"/>
                </a:ext>
              </a:extLst>
            </p:cNvPr>
            <p:cNvSpPr/>
            <p:nvPr/>
          </p:nvSpPr>
          <p:spPr>
            <a:xfrm>
              <a:off x="10636790" y="3607394"/>
              <a:ext cx="613712" cy="613712"/>
            </a:xfrm>
            <a:prstGeom prst="ellipse">
              <a:avLst/>
            </a:prstGeom>
            <a:solidFill>
              <a:srgbClr val="2B323B"/>
            </a:solidFill>
            <a:effectLst/>
          </p:spPr>
          <p:style>
            <a:lnRef idx="0">
              <a:schemeClr val="accent4"/>
            </a:lnRef>
            <a:fillRef idx="3">
              <a:schemeClr val="accent4"/>
            </a:fillRef>
            <a:effectRef idx="3">
              <a:schemeClr val="accent4"/>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a:solidFill>
                  <a:schemeClr val="tx1"/>
                </a:solidFill>
              </a:endParaRPr>
            </a:p>
          </p:txBody>
        </p:sp>
        <p:pic>
          <p:nvPicPr>
            <p:cNvPr id="56" name="Picture 55">
              <a:extLst>
                <a:ext uri="{FF2B5EF4-FFF2-40B4-BE49-F238E27FC236}">
                  <a16:creationId xmlns:a16="http://schemas.microsoft.com/office/drawing/2014/main" id="{C0CF30A4-1A20-4BF5-AFEA-03B519878AC8}"/>
                </a:ext>
              </a:extLst>
            </p:cNvPr>
            <p:cNvPicPr>
              <a:picLocks noChangeAspect="1"/>
            </p:cNvPicPr>
            <p:nvPr/>
          </p:nvPicPr>
          <p:blipFill rotWithShape="1">
            <a:blip r:embed="rId10">
              <a:clrChange>
                <a:clrFrom>
                  <a:srgbClr val="000000"/>
                </a:clrFrom>
                <a:clrTo>
                  <a:srgbClr val="000000">
                    <a:alpha val="0"/>
                  </a:srgbClr>
                </a:clrTo>
              </a:clrChange>
              <a:duotone>
                <a:prstClr val="black"/>
                <a:schemeClr val="bg1">
                  <a:tint val="45000"/>
                  <a:satMod val="400000"/>
                </a:schemeClr>
              </a:duotone>
            </a:blip>
            <a:srcRect l="13419" r="13419"/>
            <a:stretch/>
          </p:blipFill>
          <p:spPr>
            <a:xfrm>
              <a:off x="10709646" y="3686175"/>
              <a:ext cx="468000" cy="479756"/>
            </a:xfrm>
            <a:prstGeom prst="rect">
              <a:avLst/>
            </a:prstGeom>
          </p:spPr>
        </p:pic>
      </p:grpSp>
      <p:sp>
        <p:nvSpPr>
          <p:cNvPr id="57" name="Rectangle 56">
            <a:extLst>
              <a:ext uri="{FF2B5EF4-FFF2-40B4-BE49-F238E27FC236}">
                <a16:creationId xmlns:a16="http://schemas.microsoft.com/office/drawing/2014/main" id="{A409B159-2E1D-449C-A00C-889D564D2575}"/>
              </a:ext>
            </a:extLst>
          </p:cNvPr>
          <p:cNvSpPr/>
          <p:nvPr/>
        </p:nvSpPr>
        <p:spPr>
          <a:xfrm>
            <a:off x="3427348" y="4528231"/>
            <a:ext cx="2202707" cy="830997"/>
          </a:xfrm>
          <a:prstGeom prst="rect">
            <a:avLst/>
          </a:prstGeom>
          <a:noFill/>
        </p:spPr>
        <p:txBody>
          <a:bodyPr wrap="square" lIns="0" rIns="0" rtlCol="0" anchor="ctr">
            <a:spAutoFit/>
          </a:bodyPr>
          <a:lstStyle/>
          <a:p>
            <a:pPr marL="171450" indent="-171450">
              <a:buFont typeface="Arial" panose="020B0604020202020204" pitchFamily="34" charset="0"/>
              <a:buChar char="•"/>
            </a:pPr>
            <a:r>
              <a:rPr lang="en-US" sz="1200" b="1" dirty="0"/>
              <a:t>We faced Several Maven issues due to version conflicts and eclipse version issue.</a:t>
            </a:r>
            <a:endParaRPr lang="en-IN" sz="1200" b="1" dirty="0"/>
          </a:p>
        </p:txBody>
      </p:sp>
      <p:sp>
        <p:nvSpPr>
          <p:cNvPr id="58" name="Rectangle 57">
            <a:extLst>
              <a:ext uri="{FF2B5EF4-FFF2-40B4-BE49-F238E27FC236}">
                <a16:creationId xmlns:a16="http://schemas.microsoft.com/office/drawing/2014/main" id="{9598E6A7-CCBF-4E99-A369-0D2624B3EDB8}"/>
              </a:ext>
            </a:extLst>
          </p:cNvPr>
          <p:cNvSpPr/>
          <p:nvPr/>
        </p:nvSpPr>
        <p:spPr>
          <a:xfrm>
            <a:off x="6398945" y="4620563"/>
            <a:ext cx="2307482" cy="646331"/>
          </a:xfrm>
          <a:prstGeom prst="rect">
            <a:avLst/>
          </a:prstGeom>
          <a:noFill/>
        </p:spPr>
        <p:txBody>
          <a:bodyPr wrap="square" lIns="0" rIns="0" rtlCol="0" anchor="ctr">
            <a:spAutoFit/>
          </a:bodyPr>
          <a:lstStyle/>
          <a:p>
            <a:pPr marL="171450" indent="-171450">
              <a:buFont typeface="Arial" panose="020B0604020202020204" pitchFamily="34" charset="0"/>
              <a:buChar char="•"/>
            </a:pPr>
            <a:r>
              <a:rPr lang="en-US" sz="1200" b="1" dirty="0"/>
              <a:t>We used Eclipse LUNA and dev version for maven connectors.[2][3]</a:t>
            </a:r>
            <a:endParaRPr lang="en-IN" sz="1200" b="1" dirty="0"/>
          </a:p>
        </p:txBody>
      </p:sp>
      <p:sp>
        <p:nvSpPr>
          <p:cNvPr id="59" name="Rectangle 58">
            <a:extLst>
              <a:ext uri="{FF2B5EF4-FFF2-40B4-BE49-F238E27FC236}">
                <a16:creationId xmlns:a16="http://schemas.microsoft.com/office/drawing/2014/main" id="{9AC489FA-C9EB-4BC6-ACD9-44BFF4B8732B}"/>
              </a:ext>
            </a:extLst>
          </p:cNvPr>
          <p:cNvSpPr/>
          <p:nvPr/>
        </p:nvSpPr>
        <p:spPr>
          <a:xfrm>
            <a:off x="9221111" y="4531146"/>
            <a:ext cx="2828014" cy="1015663"/>
          </a:xfrm>
          <a:prstGeom prst="rect">
            <a:avLst/>
          </a:prstGeom>
          <a:noFill/>
        </p:spPr>
        <p:txBody>
          <a:bodyPr wrap="square" lIns="0" rIns="0" rtlCol="0" anchor="ctr">
            <a:spAutoFit/>
          </a:bodyPr>
          <a:lstStyle/>
          <a:p>
            <a:pPr marL="171450" indent="-171450">
              <a:buFont typeface="Arial" panose="020B0604020202020204" pitchFamily="34" charset="0"/>
              <a:buChar char="•"/>
            </a:pPr>
            <a:r>
              <a:rPr lang="en-US" sz="1200" b="1" dirty="0"/>
              <a:t>Once set up was done, next steps were quite simple to gather data. </a:t>
            </a:r>
          </a:p>
          <a:p>
            <a:pPr marL="628650" lvl="1" indent="-171450">
              <a:buFont typeface="Arial" panose="020B0604020202020204" pitchFamily="34" charset="0"/>
              <a:buChar char="•"/>
            </a:pPr>
            <a:r>
              <a:rPr lang="en-US" sz="1200" b="1" dirty="0"/>
              <a:t>Adding dependency in pom.xml</a:t>
            </a:r>
          </a:p>
          <a:p>
            <a:pPr marL="628650" lvl="1" indent="-171450">
              <a:buFont typeface="Arial" panose="020B0604020202020204" pitchFamily="34" charset="0"/>
              <a:buChar char="•"/>
            </a:pPr>
            <a:r>
              <a:rPr lang="en-US" sz="1200" b="1" dirty="0"/>
              <a:t>Run goal or build maven</a:t>
            </a:r>
          </a:p>
        </p:txBody>
      </p:sp>
    </p:spTree>
    <p:extLst>
      <p:ext uri="{BB962C8B-B14F-4D97-AF65-F5344CB8AC3E}">
        <p14:creationId xmlns:p14="http://schemas.microsoft.com/office/powerpoint/2010/main" val="1913242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BDC2F-53E2-43EF-B1A9-00971BB603A3}"/>
              </a:ext>
            </a:extLst>
          </p:cNvPr>
          <p:cNvSpPr>
            <a:spLocks noGrp="1"/>
          </p:cNvSpPr>
          <p:nvPr>
            <p:ph type="title"/>
          </p:nvPr>
        </p:nvSpPr>
        <p:spPr/>
        <p:txBody>
          <a:bodyPr/>
          <a:lstStyle/>
          <a:p>
            <a:r>
              <a:rPr lang="en-US" dirty="0"/>
              <a:t>JACOCO…???</a:t>
            </a:r>
            <a:endParaRPr lang="en-IN" dirty="0"/>
          </a:p>
        </p:txBody>
      </p:sp>
      <p:sp>
        <p:nvSpPr>
          <p:cNvPr id="4" name="Slide Number Placeholder 3">
            <a:extLst>
              <a:ext uri="{FF2B5EF4-FFF2-40B4-BE49-F238E27FC236}">
                <a16:creationId xmlns:a16="http://schemas.microsoft.com/office/drawing/2014/main" id="{DFD57BFC-C74D-436C-894D-507F538C6140}"/>
              </a:ext>
            </a:extLst>
          </p:cNvPr>
          <p:cNvSpPr>
            <a:spLocks noGrp="1"/>
          </p:cNvSpPr>
          <p:nvPr>
            <p:ph type="sldNum" sz="quarter" idx="12"/>
          </p:nvPr>
        </p:nvSpPr>
        <p:spPr/>
        <p:txBody>
          <a:bodyPr/>
          <a:lstStyle/>
          <a:p>
            <a:fld id="{31BD02ED-5614-414C-83EF-3F3A42B39758}" type="slidenum">
              <a:rPr lang="en-IN" smtClean="0"/>
              <a:t>6</a:t>
            </a:fld>
            <a:endParaRPr lang="en-IN"/>
          </a:p>
        </p:txBody>
      </p:sp>
      <p:grpSp>
        <p:nvGrpSpPr>
          <p:cNvPr id="22" name="Group 21">
            <a:extLst>
              <a:ext uri="{FF2B5EF4-FFF2-40B4-BE49-F238E27FC236}">
                <a16:creationId xmlns:a16="http://schemas.microsoft.com/office/drawing/2014/main" id="{FC6DC232-C6F7-4475-8086-69988B366D89}"/>
              </a:ext>
            </a:extLst>
          </p:cNvPr>
          <p:cNvGrpSpPr/>
          <p:nvPr/>
        </p:nvGrpSpPr>
        <p:grpSpPr>
          <a:xfrm>
            <a:off x="3800476" y="1970609"/>
            <a:ext cx="4665365" cy="3342379"/>
            <a:chOff x="3800476" y="1970609"/>
            <a:chExt cx="4665365" cy="3342379"/>
          </a:xfrm>
        </p:grpSpPr>
        <p:sp>
          <p:nvSpPr>
            <p:cNvPr id="6" name="Isosceles Triangle 11">
              <a:extLst>
                <a:ext uri="{FF2B5EF4-FFF2-40B4-BE49-F238E27FC236}">
                  <a16:creationId xmlns:a16="http://schemas.microsoft.com/office/drawing/2014/main" id="{30BAD120-5689-4B8C-8EE4-D6D8DA0BCC0F}"/>
                </a:ext>
              </a:extLst>
            </p:cNvPr>
            <p:cNvSpPr/>
            <p:nvPr/>
          </p:nvSpPr>
          <p:spPr>
            <a:xfrm rot="16200000">
              <a:off x="5333556" y="2180704"/>
              <a:ext cx="3342379" cy="2922190"/>
            </a:xfrm>
            <a:custGeom>
              <a:avLst/>
              <a:gdLst/>
              <a:ahLst/>
              <a:cxnLst/>
              <a:rect l="l" t="t" r="r" b="b"/>
              <a:pathLst>
                <a:path w="3131418" h="2373984">
                  <a:moveTo>
                    <a:pt x="1970174" y="2072776"/>
                  </a:moveTo>
                  <a:lnTo>
                    <a:pt x="1561130" y="2373984"/>
                  </a:lnTo>
                  <a:lnTo>
                    <a:pt x="1152076" y="2072769"/>
                  </a:lnTo>
                  <a:close/>
                  <a:moveTo>
                    <a:pt x="3131418" y="1457857"/>
                  </a:moveTo>
                  <a:lnTo>
                    <a:pt x="2656417" y="1637940"/>
                  </a:lnTo>
                  <a:lnTo>
                    <a:pt x="2729563" y="1524747"/>
                  </a:lnTo>
                  <a:cubicBezTo>
                    <a:pt x="2396680" y="1310826"/>
                    <a:pt x="2116844" y="1059847"/>
                    <a:pt x="1857868" y="797261"/>
                  </a:cubicBezTo>
                  <a:lnTo>
                    <a:pt x="1857868" y="2072769"/>
                  </a:lnTo>
                  <a:lnTo>
                    <a:pt x="1289960" y="2072769"/>
                  </a:lnTo>
                  <a:lnTo>
                    <a:pt x="1289960" y="793442"/>
                  </a:lnTo>
                  <a:lnTo>
                    <a:pt x="1288669" y="795998"/>
                  </a:lnTo>
                  <a:cubicBezTo>
                    <a:pt x="1021387" y="1067028"/>
                    <a:pt x="747655" y="1314640"/>
                    <a:pt x="398062" y="1535643"/>
                  </a:cubicBezTo>
                  <a:lnTo>
                    <a:pt x="473319" y="1654494"/>
                  </a:lnTo>
                  <a:lnTo>
                    <a:pt x="0" y="1470035"/>
                  </a:lnTo>
                  <a:lnTo>
                    <a:pt x="35657" y="963308"/>
                  </a:lnTo>
                  <a:lnTo>
                    <a:pt x="99327" y="1063859"/>
                  </a:lnTo>
                  <a:cubicBezTo>
                    <a:pt x="457152" y="837550"/>
                    <a:pt x="899962" y="500929"/>
                    <a:pt x="1092245" y="7696"/>
                  </a:cubicBezTo>
                  <a:lnTo>
                    <a:pt x="1565710" y="357414"/>
                  </a:lnTo>
                  <a:lnTo>
                    <a:pt x="2049594" y="0"/>
                  </a:lnTo>
                  <a:cubicBezTo>
                    <a:pt x="2237901" y="491858"/>
                    <a:pt x="2671240" y="834497"/>
                    <a:pt x="3029274" y="1060949"/>
                  </a:cubicBezTo>
                  <a:lnTo>
                    <a:pt x="3100439" y="950823"/>
                  </a:lnTo>
                  <a:close/>
                </a:path>
              </a:pathLst>
            </a:custGeom>
            <a:gradFill flip="none" rotWithShape="1">
              <a:gsLst>
                <a:gs pos="0">
                  <a:srgbClr val="1FA2D1"/>
                </a:gs>
                <a:gs pos="100000">
                  <a:srgbClr val="0C2454"/>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endParaRPr lang="en-US" sz="1800" dirty="0">
                <a:solidFill>
                  <a:prstClr val="white"/>
                </a:solidFill>
              </a:endParaRPr>
            </a:p>
          </p:txBody>
        </p:sp>
        <p:sp>
          <p:nvSpPr>
            <p:cNvPr id="7" name="Rectangle 8">
              <a:extLst>
                <a:ext uri="{FF2B5EF4-FFF2-40B4-BE49-F238E27FC236}">
                  <a16:creationId xmlns:a16="http://schemas.microsoft.com/office/drawing/2014/main" id="{5F693461-15D1-4940-8BD9-58864E6D6618}"/>
                </a:ext>
              </a:extLst>
            </p:cNvPr>
            <p:cNvSpPr/>
            <p:nvPr/>
          </p:nvSpPr>
          <p:spPr>
            <a:xfrm>
              <a:off x="3800476" y="2741962"/>
              <a:ext cx="2514090" cy="1695742"/>
            </a:xfrm>
            <a:custGeom>
              <a:avLst/>
              <a:gdLst/>
              <a:ahLst/>
              <a:cxnLst/>
              <a:rect l="l" t="t" r="r" b="b"/>
              <a:pathLst>
                <a:path w="2042444" h="1588712">
                  <a:moveTo>
                    <a:pt x="1455704" y="0"/>
                  </a:moveTo>
                  <a:lnTo>
                    <a:pt x="2042444" y="794356"/>
                  </a:lnTo>
                  <a:lnTo>
                    <a:pt x="1455704" y="1588712"/>
                  </a:lnTo>
                  <a:lnTo>
                    <a:pt x="1455704" y="1342996"/>
                  </a:lnTo>
                  <a:lnTo>
                    <a:pt x="0" y="1342996"/>
                  </a:lnTo>
                  <a:lnTo>
                    <a:pt x="0" y="245716"/>
                  </a:lnTo>
                  <a:lnTo>
                    <a:pt x="1455704" y="245716"/>
                  </a:lnTo>
                  <a:close/>
                </a:path>
              </a:pathLst>
            </a:custGeom>
            <a:gradFill flip="none" rotWithShape="1">
              <a:gsLst>
                <a:gs pos="0">
                  <a:srgbClr val="63CA30">
                    <a:alpha val="0"/>
                  </a:srgbClr>
                </a:gs>
                <a:gs pos="63000">
                  <a:srgbClr val="63CA30"/>
                </a:gs>
                <a:gs pos="100000">
                  <a:srgbClr val="0D9113"/>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auto">
                <a:spcBef>
                  <a:spcPts val="0"/>
                </a:spcBef>
                <a:spcAft>
                  <a:spcPts val="0"/>
                </a:spcAft>
              </a:pPr>
              <a:r>
                <a:rPr lang="en-US" sz="1800" b="1" dirty="0">
                  <a:solidFill>
                    <a:prstClr val="white"/>
                  </a:solidFill>
                </a:rPr>
                <a:t>WHY JACOCO</a:t>
              </a:r>
            </a:p>
          </p:txBody>
        </p:sp>
      </p:grpSp>
      <p:sp>
        <p:nvSpPr>
          <p:cNvPr id="20" name="TextBox 3">
            <a:extLst>
              <a:ext uri="{FF2B5EF4-FFF2-40B4-BE49-F238E27FC236}">
                <a16:creationId xmlns:a16="http://schemas.microsoft.com/office/drawing/2014/main" id="{707E13D8-5CF3-49BC-8AF2-C53861E8D33D}"/>
              </a:ext>
            </a:extLst>
          </p:cNvPr>
          <p:cNvSpPr txBox="1">
            <a:spLocks noChangeArrowheads="1"/>
          </p:cNvSpPr>
          <p:nvPr/>
        </p:nvSpPr>
        <p:spPr bwMode="auto">
          <a:xfrm>
            <a:off x="504633" y="1559991"/>
            <a:ext cx="292219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Palatino Linotype" panose="02040502050505030304" pitchFamily="18" charset="0"/>
                <a:cs typeface="Arial" panose="020B0604020202020204" pitchFamily="34" charset="0"/>
              </a:defRPr>
            </a:lvl1pPr>
            <a:lvl2pPr marL="742950" indent="-285750" eaLnBrk="0" hangingPunct="0">
              <a:defRPr>
                <a:solidFill>
                  <a:schemeClr val="tx1"/>
                </a:solidFill>
                <a:latin typeface="Palatino Linotype" panose="02040502050505030304" pitchFamily="18" charset="0"/>
                <a:cs typeface="Arial" panose="020B0604020202020204" pitchFamily="34" charset="0"/>
              </a:defRPr>
            </a:lvl2pPr>
            <a:lvl3pPr marL="1143000" indent="-228600" eaLnBrk="0" hangingPunct="0">
              <a:defRPr>
                <a:solidFill>
                  <a:schemeClr val="tx1"/>
                </a:solidFill>
                <a:latin typeface="Palatino Linotype" panose="02040502050505030304" pitchFamily="18" charset="0"/>
                <a:cs typeface="Arial" panose="020B0604020202020204" pitchFamily="34" charset="0"/>
              </a:defRPr>
            </a:lvl3pPr>
            <a:lvl4pPr marL="1600200" indent="-228600" eaLnBrk="0" hangingPunct="0">
              <a:defRPr>
                <a:solidFill>
                  <a:schemeClr val="tx1"/>
                </a:solidFill>
                <a:latin typeface="Palatino Linotype" panose="02040502050505030304" pitchFamily="18" charset="0"/>
                <a:cs typeface="Arial" panose="020B0604020202020204" pitchFamily="34" charset="0"/>
              </a:defRPr>
            </a:lvl4pPr>
            <a:lvl5pPr marL="2057400" indent="-228600" eaLnBrk="0" hangingPunct="0">
              <a:defRPr>
                <a:solidFill>
                  <a:schemeClr val="tx1"/>
                </a:solidFill>
                <a:latin typeface="Palatino Linotype" panose="0204050205050503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Palatino Linotype" panose="02040502050505030304" pitchFamily="18" charset="0"/>
                <a:cs typeface="Arial" panose="020B0604020202020204" pitchFamily="34" charset="0"/>
              </a:defRPr>
            </a:lvl9pPr>
          </a:lstStyle>
          <a:p>
            <a:pPr algn="ctr" eaLnBrk="1" fontAlgn="base" hangingPunct="1">
              <a:spcBef>
                <a:spcPct val="0"/>
              </a:spcBef>
              <a:spcAft>
                <a:spcPct val="0"/>
              </a:spcAft>
            </a:pPr>
            <a:r>
              <a:rPr lang="en-US" altLang="en-US" sz="2400" b="1" dirty="0">
                <a:solidFill>
                  <a:srgbClr val="404040"/>
                </a:solidFill>
                <a:latin typeface="Arial" panose="020B0604020202020204" pitchFamily="34" charset="0"/>
              </a:rPr>
              <a:t>WHAT IS JACOCO</a:t>
            </a:r>
          </a:p>
        </p:txBody>
      </p:sp>
      <p:sp>
        <p:nvSpPr>
          <p:cNvPr id="21" name="Rectangle 20">
            <a:extLst>
              <a:ext uri="{FF2B5EF4-FFF2-40B4-BE49-F238E27FC236}">
                <a16:creationId xmlns:a16="http://schemas.microsoft.com/office/drawing/2014/main" id="{3575B737-63FE-460A-B05E-25070A529A51}"/>
              </a:ext>
            </a:extLst>
          </p:cNvPr>
          <p:cNvSpPr/>
          <p:nvPr/>
        </p:nvSpPr>
        <p:spPr>
          <a:xfrm>
            <a:off x="561784" y="2274838"/>
            <a:ext cx="3238691" cy="2308324"/>
          </a:xfrm>
          <a:prstGeom prst="rect">
            <a:avLst/>
          </a:prstGeom>
        </p:spPr>
        <p:txBody>
          <a:bodyPr wrap="square">
            <a:spAutoFit/>
          </a:bodyPr>
          <a:lstStyle/>
          <a:p>
            <a:r>
              <a:rPr lang="en-US" dirty="0" err="1"/>
              <a:t>JaCoCo</a:t>
            </a:r>
            <a:r>
              <a:rPr lang="en-US" dirty="0"/>
              <a:t> is a free code coverage library for Java, which has been created by the </a:t>
            </a:r>
            <a:r>
              <a:rPr lang="en-US" dirty="0" err="1"/>
              <a:t>EclEmma</a:t>
            </a:r>
            <a:r>
              <a:rPr lang="en-US" dirty="0"/>
              <a:t> team based on the lessons learned from using and integration existing libraries for many years. [3]</a:t>
            </a:r>
            <a:endParaRPr lang="en-IN" dirty="0"/>
          </a:p>
        </p:txBody>
      </p:sp>
      <p:sp>
        <p:nvSpPr>
          <p:cNvPr id="23" name="Rectangle 22">
            <a:extLst>
              <a:ext uri="{FF2B5EF4-FFF2-40B4-BE49-F238E27FC236}">
                <a16:creationId xmlns:a16="http://schemas.microsoft.com/office/drawing/2014/main" id="{49AF3F35-48F7-4291-9854-5726FFC7DF12}"/>
              </a:ext>
            </a:extLst>
          </p:cNvPr>
          <p:cNvSpPr/>
          <p:nvPr/>
        </p:nvSpPr>
        <p:spPr>
          <a:xfrm>
            <a:off x="7534275" y="1507280"/>
            <a:ext cx="4518460" cy="738664"/>
          </a:xfrm>
          <a:prstGeom prst="rect">
            <a:avLst/>
          </a:prstGeom>
          <a:noFill/>
        </p:spPr>
        <p:txBody>
          <a:bodyPr wrap="square" lIns="0" rIns="0" rtlCol="0" anchor="ctr">
            <a:spAutoFit/>
          </a:bodyPr>
          <a:lstStyle/>
          <a:p>
            <a:pPr marL="285750" indent="-285750">
              <a:buFont typeface="Arial" panose="020B0604020202020204" pitchFamily="34" charset="0"/>
              <a:buChar char="•"/>
            </a:pPr>
            <a:r>
              <a:rPr lang="en-US" sz="1400" b="1" dirty="0"/>
              <a:t>Because It is used in number of researches and also in industry to continually monitor code coverage.</a:t>
            </a:r>
            <a:endParaRPr lang="en-IN" sz="1400" b="1" dirty="0"/>
          </a:p>
        </p:txBody>
      </p:sp>
      <p:sp>
        <p:nvSpPr>
          <p:cNvPr id="24" name="Rectangle 23">
            <a:extLst>
              <a:ext uri="{FF2B5EF4-FFF2-40B4-BE49-F238E27FC236}">
                <a16:creationId xmlns:a16="http://schemas.microsoft.com/office/drawing/2014/main" id="{A8BBB8B6-4AC4-432D-983E-C8FE51DD1F34}"/>
              </a:ext>
            </a:extLst>
          </p:cNvPr>
          <p:cNvSpPr/>
          <p:nvPr/>
        </p:nvSpPr>
        <p:spPr>
          <a:xfrm>
            <a:off x="8601705" y="3429000"/>
            <a:ext cx="3214619" cy="523220"/>
          </a:xfrm>
          <a:prstGeom prst="rect">
            <a:avLst/>
          </a:prstGeom>
          <a:noFill/>
        </p:spPr>
        <p:txBody>
          <a:bodyPr wrap="square" lIns="0" rIns="0" rtlCol="0" anchor="ctr">
            <a:spAutoFit/>
          </a:bodyPr>
          <a:lstStyle/>
          <a:p>
            <a:pPr marL="285750" indent="-285750">
              <a:buFont typeface="Arial" panose="020B0604020202020204" pitchFamily="34" charset="0"/>
              <a:buChar char="•"/>
            </a:pPr>
            <a:r>
              <a:rPr lang="en-US" sz="1400" b="1" dirty="0" err="1"/>
              <a:t>Jacoco</a:t>
            </a:r>
            <a:r>
              <a:rPr lang="en-US" sz="1400" b="1" dirty="0"/>
              <a:t> Provides reports in both HTML and CSV. </a:t>
            </a:r>
            <a:endParaRPr lang="en-IN" sz="1400" b="1" dirty="0"/>
          </a:p>
        </p:txBody>
      </p:sp>
      <p:sp>
        <p:nvSpPr>
          <p:cNvPr id="25" name="Rectangle 24">
            <a:extLst>
              <a:ext uri="{FF2B5EF4-FFF2-40B4-BE49-F238E27FC236}">
                <a16:creationId xmlns:a16="http://schemas.microsoft.com/office/drawing/2014/main" id="{B79B4C95-9255-4DDA-A96B-487446339BC7}"/>
              </a:ext>
            </a:extLst>
          </p:cNvPr>
          <p:cNvSpPr/>
          <p:nvPr/>
        </p:nvSpPr>
        <p:spPr>
          <a:xfrm>
            <a:off x="7534275" y="5135276"/>
            <a:ext cx="4518460" cy="954107"/>
          </a:xfrm>
          <a:prstGeom prst="rect">
            <a:avLst/>
          </a:prstGeom>
          <a:noFill/>
        </p:spPr>
        <p:txBody>
          <a:bodyPr wrap="square" lIns="0" rIns="0" rtlCol="0" anchor="ctr">
            <a:spAutoFit/>
          </a:bodyPr>
          <a:lstStyle/>
          <a:p>
            <a:pPr marL="285750" indent="-285750">
              <a:buFont typeface="Arial" panose="020B0604020202020204" pitchFamily="34" charset="0"/>
              <a:buChar char="•"/>
            </a:pPr>
            <a:r>
              <a:rPr lang="en-US" sz="1400" b="1" dirty="0"/>
              <a:t>It measures code coverage (statement, instruction and branch coverage) and also calculates </a:t>
            </a:r>
            <a:r>
              <a:rPr lang="en-US" sz="1400" b="1" dirty="0" err="1"/>
              <a:t>Mccabe</a:t>
            </a:r>
            <a:r>
              <a:rPr lang="en-US" sz="1400" b="1" dirty="0"/>
              <a:t> Complexity and WMC for the methods and classes respectively.</a:t>
            </a:r>
          </a:p>
        </p:txBody>
      </p:sp>
    </p:spTree>
    <p:extLst>
      <p:ext uri="{BB962C8B-B14F-4D97-AF65-F5344CB8AC3E}">
        <p14:creationId xmlns:p14="http://schemas.microsoft.com/office/powerpoint/2010/main" val="847307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7B3D3-3C87-4432-8DF2-3702FF376C2E}"/>
              </a:ext>
            </a:extLst>
          </p:cNvPr>
          <p:cNvSpPr>
            <a:spLocks noGrp="1"/>
          </p:cNvSpPr>
          <p:nvPr>
            <p:ph type="title"/>
          </p:nvPr>
        </p:nvSpPr>
        <p:spPr/>
        <p:txBody>
          <a:bodyPr/>
          <a:lstStyle/>
          <a:p>
            <a:r>
              <a:rPr lang="en-IN" dirty="0"/>
              <a:t>MUTATION TESTING : METRIC 3</a:t>
            </a:r>
          </a:p>
        </p:txBody>
      </p:sp>
      <p:sp>
        <p:nvSpPr>
          <p:cNvPr id="4" name="Slide Number Placeholder 3">
            <a:extLst>
              <a:ext uri="{FF2B5EF4-FFF2-40B4-BE49-F238E27FC236}">
                <a16:creationId xmlns:a16="http://schemas.microsoft.com/office/drawing/2014/main" id="{7ABFA08B-2640-494D-8536-1167C520E42E}"/>
              </a:ext>
            </a:extLst>
          </p:cNvPr>
          <p:cNvSpPr>
            <a:spLocks noGrp="1"/>
          </p:cNvSpPr>
          <p:nvPr>
            <p:ph type="sldNum" sz="quarter" idx="12"/>
          </p:nvPr>
        </p:nvSpPr>
        <p:spPr/>
        <p:txBody>
          <a:bodyPr/>
          <a:lstStyle/>
          <a:p>
            <a:fld id="{31BD02ED-5614-414C-83EF-3F3A42B39758}" type="slidenum">
              <a:rPr lang="en-IN" smtClean="0"/>
              <a:t>7</a:t>
            </a:fld>
            <a:endParaRPr lang="en-IN"/>
          </a:p>
        </p:txBody>
      </p:sp>
      <p:sp>
        <p:nvSpPr>
          <p:cNvPr id="5" name="Rectangle 4">
            <a:extLst>
              <a:ext uri="{FF2B5EF4-FFF2-40B4-BE49-F238E27FC236}">
                <a16:creationId xmlns:a16="http://schemas.microsoft.com/office/drawing/2014/main" id="{3FF73D09-B3B8-4061-A320-8845E72239F8}"/>
              </a:ext>
            </a:extLst>
          </p:cNvPr>
          <p:cNvSpPr/>
          <p:nvPr/>
        </p:nvSpPr>
        <p:spPr>
          <a:xfrm>
            <a:off x="247878" y="2680310"/>
            <a:ext cx="5833949" cy="1754326"/>
          </a:xfrm>
          <a:prstGeom prst="rect">
            <a:avLst/>
          </a:prstGeom>
          <a:noFill/>
        </p:spPr>
        <p:txBody>
          <a:bodyPr wrap="square" rtlCol="0">
            <a:spAutoFit/>
          </a:bodyPr>
          <a:lstStyle/>
          <a:p>
            <a:pPr marL="285750" indent="-285750">
              <a:buFont typeface="Wingdings" panose="05000000000000000000" pitchFamily="2" charset="2"/>
              <a:buChar char="Ø"/>
            </a:pPr>
            <a:r>
              <a:rPr lang="en-US" dirty="0"/>
              <a:t>We used PI Test[6] to perform mutation testing on selected projects considering it community support and robustness.</a:t>
            </a:r>
          </a:p>
          <a:p>
            <a:pPr marL="285750" indent="-285750">
              <a:buFont typeface="Wingdings" panose="05000000000000000000" pitchFamily="2" charset="2"/>
              <a:buChar char="Ø"/>
            </a:pPr>
            <a:r>
              <a:rPr lang="en-US" dirty="0"/>
              <a:t> Steps : </a:t>
            </a:r>
          </a:p>
          <a:p>
            <a:pPr marL="742950" lvl="1" indent="-285750">
              <a:buFont typeface="Wingdings" panose="05000000000000000000" pitchFamily="2" charset="2"/>
              <a:buChar char="v"/>
            </a:pPr>
            <a:r>
              <a:rPr lang="en-US" dirty="0"/>
              <a:t>Adding dependency in pom.xml</a:t>
            </a:r>
          </a:p>
          <a:p>
            <a:pPr marL="742950" lvl="1" indent="-285750">
              <a:buFont typeface="Wingdings" panose="05000000000000000000" pitchFamily="2" charset="2"/>
              <a:buChar char="v"/>
            </a:pPr>
            <a:r>
              <a:rPr lang="en-US" dirty="0"/>
              <a:t>Executing goal</a:t>
            </a:r>
          </a:p>
        </p:txBody>
      </p:sp>
      <p:pic>
        <p:nvPicPr>
          <p:cNvPr id="6" name="Picture 345" descr="shadow_1_m">
            <a:extLst>
              <a:ext uri="{FF2B5EF4-FFF2-40B4-BE49-F238E27FC236}">
                <a16:creationId xmlns:a16="http://schemas.microsoft.com/office/drawing/2014/main" id="{7CA57449-1FE3-49AA-87A0-068BDB29FC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61411"/>
          <a:stretch>
            <a:fillRect/>
          </a:stretch>
        </p:blipFill>
        <p:spPr bwMode="gray">
          <a:xfrm>
            <a:off x="6110174" y="1011708"/>
            <a:ext cx="84535" cy="52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a:extLst>
              <a:ext uri="{FF2B5EF4-FFF2-40B4-BE49-F238E27FC236}">
                <a16:creationId xmlns:a16="http://schemas.microsoft.com/office/drawing/2014/main" id="{26AA2325-ADEC-45D3-9E04-E700C5A46518}"/>
              </a:ext>
            </a:extLst>
          </p:cNvPr>
          <p:cNvSpPr/>
          <p:nvPr/>
        </p:nvSpPr>
        <p:spPr>
          <a:xfrm>
            <a:off x="781306" y="1713288"/>
            <a:ext cx="405713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fontAlgn="base">
              <a:spcBef>
                <a:spcPct val="0"/>
              </a:spcBef>
              <a:spcAft>
                <a:spcPct val="0"/>
              </a:spcAft>
            </a:pPr>
            <a:r>
              <a:rPr lang="en-IN" sz="2400" b="1" dirty="0">
                <a:solidFill>
                  <a:srgbClr val="404040"/>
                </a:solidFill>
                <a:latin typeface="Arial" panose="020B0604020202020204" pitchFamily="34" charset="0"/>
                <a:cs typeface="Arial" panose="020B0604020202020204" pitchFamily="34" charset="0"/>
              </a:rPr>
              <a:t>Mutation Testing : Metric 3</a:t>
            </a:r>
          </a:p>
        </p:txBody>
      </p:sp>
      <p:pic>
        <p:nvPicPr>
          <p:cNvPr id="1026" name="Picture 2" descr="https://lh3.googleusercontent.com/t07cXiV0kGxMrL3dgz-MJtHz52wI23uTgIR9YKWFeZJKiTxRnfYNEyZajdbZP3XFWI5340ENiHGCpi_NM_sDFWR_VFT1lreMGEqUIJqgPDlA-UWB5BCRKesgbkhlfPx60NCfNU2z82s">
            <a:extLst>
              <a:ext uri="{FF2B5EF4-FFF2-40B4-BE49-F238E27FC236}">
                <a16:creationId xmlns:a16="http://schemas.microsoft.com/office/drawing/2014/main" id="{05B96CF5-17B7-4DC5-A0FE-0F2EAD25308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562725" y="1057015"/>
            <a:ext cx="5137483" cy="51374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3493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7B3D3-3C87-4432-8DF2-3702FF376C2E}"/>
              </a:ext>
            </a:extLst>
          </p:cNvPr>
          <p:cNvSpPr>
            <a:spLocks noGrp="1"/>
          </p:cNvSpPr>
          <p:nvPr>
            <p:ph type="title"/>
          </p:nvPr>
        </p:nvSpPr>
        <p:spPr/>
        <p:txBody>
          <a:bodyPr/>
          <a:lstStyle/>
          <a:p>
            <a:r>
              <a:rPr lang="en-US" dirty="0"/>
              <a:t>RELATIVE CHURNED CODE MEASURE : METRIC 5</a:t>
            </a:r>
          </a:p>
        </p:txBody>
      </p:sp>
      <p:sp>
        <p:nvSpPr>
          <p:cNvPr id="4" name="Slide Number Placeholder 3">
            <a:extLst>
              <a:ext uri="{FF2B5EF4-FFF2-40B4-BE49-F238E27FC236}">
                <a16:creationId xmlns:a16="http://schemas.microsoft.com/office/drawing/2014/main" id="{7ABFA08B-2640-494D-8536-1167C520E42E}"/>
              </a:ext>
            </a:extLst>
          </p:cNvPr>
          <p:cNvSpPr>
            <a:spLocks noGrp="1"/>
          </p:cNvSpPr>
          <p:nvPr>
            <p:ph type="sldNum" sz="quarter" idx="12"/>
          </p:nvPr>
        </p:nvSpPr>
        <p:spPr/>
        <p:txBody>
          <a:bodyPr/>
          <a:lstStyle/>
          <a:p>
            <a:fld id="{31BD02ED-5614-414C-83EF-3F3A42B39758}" type="slidenum">
              <a:rPr lang="en-IN" smtClean="0"/>
              <a:t>8</a:t>
            </a:fld>
            <a:endParaRPr lang="en-IN"/>
          </a:p>
        </p:txBody>
      </p:sp>
      <p:sp>
        <p:nvSpPr>
          <p:cNvPr id="5" name="Rectangle 4">
            <a:extLst>
              <a:ext uri="{FF2B5EF4-FFF2-40B4-BE49-F238E27FC236}">
                <a16:creationId xmlns:a16="http://schemas.microsoft.com/office/drawing/2014/main" id="{3FF73D09-B3B8-4061-A320-8845E72239F8}"/>
              </a:ext>
            </a:extLst>
          </p:cNvPr>
          <p:cNvSpPr/>
          <p:nvPr/>
        </p:nvSpPr>
        <p:spPr>
          <a:xfrm>
            <a:off x="162153" y="2613635"/>
            <a:ext cx="5833949" cy="1754326"/>
          </a:xfrm>
          <a:prstGeom prst="rect">
            <a:avLst/>
          </a:prstGeom>
          <a:noFill/>
        </p:spPr>
        <p:txBody>
          <a:bodyPr wrap="square" rtlCol="0">
            <a:spAutoFit/>
          </a:bodyPr>
          <a:lstStyle/>
          <a:p>
            <a:r>
              <a:rPr lang="en-US" dirty="0"/>
              <a:t>We Measured Maintenance Effort as : </a:t>
            </a:r>
          </a:p>
          <a:p>
            <a:endParaRPr lang="en-US" b="1" dirty="0"/>
          </a:p>
          <a:p>
            <a:r>
              <a:rPr lang="en-US" b="1" dirty="0"/>
              <a:t>Relative Churned Code = Churned LOC / Total LOC</a:t>
            </a:r>
            <a:endParaRPr lang="en-US" dirty="0"/>
          </a:p>
          <a:p>
            <a:endParaRPr lang="en-US" dirty="0"/>
          </a:p>
          <a:p>
            <a:r>
              <a:rPr lang="en-US" dirty="0"/>
              <a:t>Where,</a:t>
            </a:r>
          </a:p>
          <a:p>
            <a:r>
              <a:rPr lang="en-US" dirty="0"/>
              <a:t>Churned LOC = (added + changed) LOC[4] </a:t>
            </a:r>
          </a:p>
        </p:txBody>
      </p:sp>
      <p:pic>
        <p:nvPicPr>
          <p:cNvPr id="6" name="Picture 345" descr="shadow_1_m">
            <a:extLst>
              <a:ext uri="{FF2B5EF4-FFF2-40B4-BE49-F238E27FC236}">
                <a16:creationId xmlns:a16="http://schemas.microsoft.com/office/drawing/2014/main" id="{7CA57449-1FE3-49AA-87A0-068BDB29FC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61411"/>
          <a:stretch>
            <a:fillRect/>
          </a:stretch>
        </p:blipFill>
        <p:spPr bwMode="gray">
          <a:xfrm>
            <a:off x="6110174" y="1011708"/>
            <a:ext cx="84535" cy="52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a:extLst>
              <a:ext uri="{FF2B5EF4-FFF2-40B4-BE49-F238E27FC236}">
                <a16:creationId xmlns:a16="http://schemas.microsoft.com/office/drawing/2014/main" id="{26AA2325-ADEC-45D3-9E04-E700C5A46518}"/>
              </a:ext>
            </a:extLst>
          </p:cNvPr>
          <p:cNvSpPr/>
          <p:nvPr/>
        </p:nvSpPr>
        <p:spPr>
          <a:xfrm>
            <a:off x="838456" y="1351338"/>
            <a:ext cx="4057137"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fontAlgn="base">
              <a:spcBef>
                <a:spcPct val="0"/>
              </a:spcBef>
              <a:spcAft>
                <a:spcPct val="0"/>
              </a:spcAft>
            </a:pPr>
            <a:r>
              <a:rPr lang="en-US" sz="2400" b="1" dirty="0">
                <a:solidFill>
                  <a:srgbClr val="404040"/>
                </a:solidFill>
                <a:latin typeface="Arial" panose="020B0604020202020204" pitchFamily="34" charset="0"/>
                <a:cs typeface="Arial" panose="020B0604020202020204" pitchFamily="34" charset="0"/>
              </a:rPr>
              <a:t>Relative Churned Code Measure : Metric 5</a:t>
            </a:r>
          </a:p>
        </p:txBody>
      </p:sp>
      <p:pic>
        <p:nvPicPr>
          <p:cNvPr id="4098" name="Picture 2" descr="Image result for crunched code metric">
            <a:extLst>
              <a:ext uri="{FF2B5EF4-FFF2-40B4-BE49-F238E27FC236}">
                <a16:creationId xmlns:a16="http://schemas.microsoft.com/office/drawing/2014/main" id="{2FB2CE46-AE60-4A0B-B197-E9863A5D61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1288" y="1552575"/>
            <a:ext cx="5262428" cy="3943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3718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7B3D3-3C87-4432-8DF2-3702FF376C2E}"/>
              </a:ext>
            </a:extLst>
          </p:cNvPr>
          <p:cNvSpPr>
            <a:spLocks noGrp="1"/>
          </p:cNvSpPr>
          <p:nvPr>
            <p:ph type="title"/>
          </p:nvPr>
        </p:nvSpPr>
        <p:spPr/>
        <p:txBody>
          <a:bodyPr/>
          <a:lstStyle/>
          <a:p>
            <a:r>
              <a:rPr lang="en-IN" dirty="0"/>
              <a:t>DEFECT DENSITY: METRIC 6</a:t>
            </a:r>
          </a:p>
        </p:txBody>
      </p:sp>
      <p:sp>
        <p:nvSpPr>
          <p:cNvPr id="4" name="Slide Number Placeholder 3">
            <a:extLst>
              <a:ext uri="{FF2B5EF4-FFF2-40B4-BE49-F238E27FC236}">
                <a16:creationId xmlns:a16="http://schemas.microsoft.com/office/drawing/2014/main" id="{7ABFA08B-2640-494D-8536-1167C520E42E}"/>
              </a:ext>
            </a:extLst>
          </p:cNvPr>
          <p:cNvSpPr>
            <a:spLocks noGrp="1"/>
          </p:cNvSpPr>
          <p:nvPr>
            <p:ph type="sldNum" sz="quarter" idx="12"/>
          </p:nvPr>
        </p:nvSpPr>
        <p:spPr/>
        <p:txBody>
          <a:bodyPr/>
          <a:lstStyle/>
          <a:p>
            <a:fld id="{31BD02ED-5614-414C-83EF-3F3A42B39758}" type="slidenum">
              <a:rPr lang="en-IN" smtClean="0"/>
              <a:t>9</a:t>
            </a:fld>
            <a:endParaRPr lang="en-IN"/>
          </a:p>
        </p:txBody>
      </p:sp>
      <p:pic>
        <p:nvPicPr>
          <p:cNvPr id="6" name="Picture 345" descr="shadow_1_m">
            <a:extLst>
              <a:ext uri="{FF2B5EF4-FFF2-40B4-BE49-F238E27FC236}">
                <a16:creationId xmlns:a16="http://schemas.microsoft.com/office/drawing/2014/main" id="{7CA57449-1FE3-49AA-87A0-068BDB29FC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r="61411"/>
          <a:stretch>
            <a:fillRect/>
          </a:stretch>
        </p:blipFill>
        <p:spPr bwMode="gray">
          <a:xfrm>
            <a:off x="6110174" y="1011708"/>
            <a:ext cx="84535" cy="52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a:extLst>
              <a:ext uri="{FF2B5EF4-FFF2-40B4-BE49-F238E27FC236}">
                <a16:creationId xmlns:a16="http://schemas.microsoft.com/office/drawing/2014/main" id="{131B210D-570B-4FC0-BA06-D35F9E9CE8BF}"/>
              </a:ext>
            </a:extLst>
          </p:cNvPr>
          <p:cNvSpPr/>
          <p:nvPr/>
        </p:nvSpPr>
        <p:spPr>
          <a:xfrm>
            <a:off x="4123872" y="1046910"/>
            <a:ext cx="405713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fontAlgn="base">
              <a:spcBef>
                <a:spcPct val="0"/>
              </a:spcBef>
              <a:spcAft>
                <a:spcPct val="0"/>
              </a:spcAft>
            </a:pPr>
            <a:r>
              <a:rPr lang="en-US" sz="2400" b="1" dirty="0">
                <a:solidFill>
                  <a:srgbClr val="404040"/>
                </a:solidFill>
                <a:latin typeface="Arial" panose="020B0604020202020204" pitchFamily="34" charset="0"/>
                <a:cs typeface="Arial" panose="020B0604020202020204" pitchFamily="34" charset="0"/>
              </a:rPr>
              <a:t>Defect Density: Metric 6</a:t>
            </a:r>
          </a:p>
        </p:txBody>
      </p:sp>
      <p:sp>
        <p:nvSpPr>
          <p:cNvPr id="12" name="Rectangle 11">
            <a:extLst>
              <a:ext uri="{FF2B5EF4-FFF2-40B4-BE49-F238E27FC236}">
                <a16:creationId xmlns:a16="http://schemas.microsoft.com/office/drawing/2014/main" id="{7684A3B3-0D55-46CE-AA26-D36A3A764D9A}"/>
              </a:ext>
            </a:extLst>
          </p:cNvPr>
          <p:cNvSpPr/>
          <p:nvPr/>
        </p:nvSpPr>
        <p:spPr>
          <a:xfrm>
            <a:off x="318491" y="1895508"/>
            <a:ext cx="5833949" cy="2308324"/>
          </a:xfrm>
          <a:prstGeom prst="rect">
            <a:avLst/>
          </a:prstGeom>
          <a:noFill/>
        </p:spPr>
        <p:txBody>
          <a:bodyPr wrap="square" rtlCol="0">
            <a:spAutoFit/>
          </a:bodyPr>
          <a:lstStyle/>
          <a:p>
            <a:r>
              <a:rPr lang="en-US" b="1" dirty="0"/>
              <a:t>Post Release Defect Density = Defect count(No of bugs)/size of the release(KLOC)</a:t>
            </a:r>
            <a:endParaRPr lang="en-US" dirty="0"/>
          </a:p>
          <a:p>
            <a:endParaRPr lang="en-US" dirty="0"/>
          </a:p>
          <a:p>
            <a:r>
              <a:rPr lang="en-US" dirty="0"/>
              <a:t>How did we calculate it?</a:t>
            </a:r>
          </a:p>
          <a:p>
            <a:pPr fontAlgn="base"/>
            <a:endParaRPr lang="en-US" dirty="0"/>
          </a:p>
          <a:p>
            <a:pPr marL="342900" indent="-342900" fontAlgn="base">
              <a:buFont typeface="+mj-lt"/>
              <a:buAutoNum type="arabicPeriod"/>
            </a:pPr>
            <a:r>
              <a:rPr lang="en-US" dirty="0"/>
              <a:t>Calculating No of Genuine Bugs from Issue Tracker(JIRA in our case)</a:t>
            </a:r>
          </a:p>
          <a:p>
            <a:pPr marL="342900" indent="-342900" fontAlgn="base">
              <a:buFont typeface="+mj-lt"/>
              <a:buAutoNum type="arabicPeriod"/>
            </a:pPr>
            <a:r>
              <a:rPr lang="en-US" dirty="0"/>
              <a:t>Dividing it by LOC</a:t>
            </a:r>
          </a:p>
        </p:txBody>
      </p:sp>
      <p:sp>
        <p:nvSpPr>
          <p:cNvPr id="13" name="Rectangle 12">
            <a:extLst>
              <a:ext uri="{FF2B5EF4-FFF2-40B4-BE49-F238E27FC236}">
                <a16:creationId xmlns:a16="http://schemas.microsoft.com/office/drawing/2014/main" id="{947C16C3-7B51-4848-BE40-5F98051DAE38}"/>
              </a:ext>
            </a:extLst>
          </p:cNvPr>
          <p:cNvSpPr/>
          <p:nvPr/>
        </p:nvSpPr>
        <p:spPr>
          <a:xfrm>
            <a:off x="6358051" y="1895508"/>
            <a:ext cx="5833949" cy="2585323"/>
          </a:xfrm>
          <a:prstGeom prst="rect">
            <a:avLst/>
          </a:prstGeom>
          <a:noFill/>
        </p:spPr>
        <p:txBody>
          <a:bodyPr wrap="square" rtlCol="0">
            <a:spAutoFit/>
          </a:bodyPr>
          <a:lstStyle/>
          <a:p>
            <a:r>
              <a:rPr lang="en-US" b="1" dirty="0"/>
              <a:t>How did we calculate LOC?</a:t>
            </a:r>
          </a:p>
          <a:p>
            <a:endParaRPr lang="en-US" dirty="0"/>
          </a:p>
          <a:p>
            <a:r>
              <a:rPr lang="en-US" dirty="0"/>
              <a:t>We found very accurate and handy tool to calculate rather than directly calculating LOC from every file that resides in source folder. Some of the file may not be actually related to program, such as author list and pull request template.</a:t>
            </a:r>
          </a:p>
          <a:p>
            <a:endParaRPr lang="en-US" dirty="0"/>
          </a:p>
          <a:p>
            <a:r>
              <a:rPr lang="en-US" dirty="0"/>
              <a:t>That’s why we chose CLOC[5]: </a:t>
            </a:r>
          </a:p>
        </p:txBody>
      </p:sp>
      <p:pic>
        <p:nvPicPr>
          <p:cNvPr id="3074" name="Picture 2" descr="https://lh4.googleusercontent.com/GpNq_d8wkC-q_iYF8-o2X1gWkEwq4FgF4H7v8uIjdWyxUoqEkFCAxefGWF8Ga9UtUpYFNe2nRzI-foAULYPQ4g9isAZ1rFDKmuRnJMonCIFb5xyqRP_yEG_oL2Lbc-kYzeglc5ZcxTE">
            <a:extLst>
              <a:ext uri="{FF2B5EF4-FFF2-40B4-BE49-F238E27FC236}">
                <a16:creationId xmlns:a16="http://schemas.microsoft.com/office/drawing/2014/main" id="{42CAD9A5-BD89-4D3D-9006-D5A1C33605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48177" y="4562201"/>
            <a:ext cx="5110048" cy="16585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3713280"/>
      </p:ext>
    </p:extLst>
  </p:cSld>
  <p:clrMapOvr>
    <a:masterClrMapping/>
  </p:clrMapOvr>
</p:sld>
</file>

<file path=ppt/theme/theme1.xml><?xml version="1.0" encoding="utf-8"?>
<a:theme xmlns:a="http://schemas.openxmlformats.org/drawingml/2006/main" name="colour theme test">
  <a:themeElements>
    <a:clrScheme name="Custom 4">
      <a:dk1>
        <a:srgbClr val="2C3E50"/>
      </a:dk1>
      <a:lt1>
        <a:srgbClr val="FFFFFF"/>
      </a:lt1>
      <a:dk2>
        <a:srgbClr val="2C3E50"/>
      </a:dk2>
      <a:lt2>
        <a:srgbClr val="FFFFFF"/>
      </a:lt2>
      <a:accent1>
        <a:srgbClr val="00BCE4"/>
      </a:accent1>
      <a:accent2>
        <a:srgbClr val="8D999F"/>
      </a:accent2>
      <a:accent3>
        <a:srgbClr val="FF5B5B"/>
      </a:accent3>
      <a:accent4>
        <a:srgbClr val="01AC50"/>
      </a:accent4>
      <a:accent5>
        <a:srgbClr val="2C3E50"/>
      </a:accent5>
      <a:accent6>
        <a:srgbClr val="ECE214"/>
      </a:accent6>
      <a:hlink>
        <a:srgbClr val="3498DB"/>
      </a:hlink>
      <a:folHlink>
        <a:srgbClr val="9B59B6"/>
      </a:folHlink>
    </a:clrScheme>
    <a:fontScheme name="Century Gothic">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colour theme test</Template>
  <TotalTime>11</TotalTime>
  <Words>1315</Words>
  <Application>Microsoft Macintosh PowerPoint</Application>
  <PresentationFormat>Widescreen</PresentationFormat>
  <Paragraphs>189</Paragraphs>
  <Slides>18</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Century Gothic</vt:lpstr>
      <vt:lpstr>Verdana</vt:lpstr>
      <vt:lpstr>Wingdings</vt:lpstr>
      <vt:lpstr>colour theme test</vt:lpstr>
      <vt:lpstr>PowerPoint Presentation</vt:lpstr>
      <vt:lpstr>CONTENTS</vt:lpstr>
      <vt:lpstr>SELECTED PROJECTS</vt:lpstr>
      <vt:lpstr>METRICS CALCULATED</vt:lpstr>
      <vt:lpstr>DIFFICULTIES FACED</vt:lpstr>
      <vt:lpstr>JACOCO…???</vt:lpstr>
      <vt:lpstr>MUTATION TESTING : METRIC 3</vt:lpstr>
      <vt:lpstr>RELATIVE CHURNED CODE MEASURE : METRIC 5</vt:lpstr>
      <vt:lpstr>DEFECT DENSITY: METRIC 6</vt:lpstr>
      <vt:lpstr>RELATED WORK</vt:lpstr>
      <vt:lpstr>CORRELATION BETWEEN  METRIC</vt:lpstr>
      <vt:lpstr>CORRELATION BETWEEN CODE COVERAGE AND MUTATION SCORE</vt:lpstr>
      <vt:lpstr>CORRELATION BETWEEN COVERAGE AND MCCABE COMPLEXITY</vt:lpstr>
      <vt:lpstr>CORRELATION BETWEEN COVERAGE AND DEFECT DENSITY</vt:lpstr>
      <vt:lpstr>CORRELATION BETWEEN RELATIVE CHURNED CODE  AND DEFECT DENSITY</vt:lpstr>
      <vt:lpstr>REPOSITORY AND DATA ANALYSIS PROCEDURE</vt:lpstr>
      <vt:lpstr>REFERENCES</vt:lpstr>
      <vt:lpstr>THANK YOU</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 RESEARCH REPORT  ON  BUS PASSENGER SEAT IN WESTERN REGION</dc:title>
  <dc:creator>Admin</dc:creator>
  <cp:lastModifiedBy>Nirav Patel</cp:lastModifiedBy>
  <cp:revision>464</cp:revision>
  <dcterms:created xsi:type="dcterms:W3CDTF">2015-03-04T05:21:56Z</dcterms:created>
  <dcterms:modified xsi:type="dcterms:W3CDTF">2019-04-04T04:55:12Z</dcterms:modified>
</cp:coreProperties>
</file>

<file path=docProps/thumbnail.jpeg>
</file>